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ink/ink1.xml" ContentType="application/inkml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Ex1.xml" ContentType="application/vnd.ms-office.chartex+xml"/>
  <Override PartName="/ppt/charts/style5.xml" ContentType="application/vnd.ms-office.chartstyle+xml"/>
  <Override PartName="/ppt/charts/colors5.xml" ContentType="application/vnd.ms-office.chartcolorstyl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7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Ex2.xml" ContentType="application/vnd.ms-office.chartex+xml"/>
  <Override PartName="/ppt/charts/style10.xml" ContentType="application/vnd.ms-office.chartstyle+xml"/>
  <Override PartName="/ppt/charts/colors10.xml" ContentType="application/vnd.ms-office.chartcolorstyle+xml"/>
  <Override PartName="/ppt/notesSlides/notesSlide11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charts/chart10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1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charts/chart12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12.xml" ContentType="application/vnd.openxmlformats-officedocument.presentationml.notesSlide+xml"/>
  <Override PartName="/ppt/charts/chart13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4.xml" ContentType="application/vnd.openxmlformats-officedocument.drawingml.chart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ink/ink2.xml" ContentType="application/inkml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13.xml" ContentType="application/vnd.openxmlformats-officedocument.presentationml.notesSl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901" r:id="rId1"/>
  </p:sldMasterIdLst>
  <p:notesMasterIdLst>
    <p:notesMasterId r:id="rId28"/>
  </p:notesMasterIdLst>
  <p:handoutMasterIdLst>
    <p:handoutMasterId r:id="rId29"/>
  </p:handoutMasterIdLst>
  <p:sldIdLst>
    <p:sldId id="291" r:id="rId2"/>
    <p:sldId id="302" r:id="rId3"/>
    <p:sldId id="305" r:id="rId4"/>
    <p:sldId id="304" r:id="rId5"/>
    <p:sldId id="298" r:id="rId6"/>
    <p:sldId id="296" r:id="rId7"/>
    <p:sldId id="308" r:id="rId8"/>
    <p:sldId id="300" r:id="rId9"/>
    <p:sldId id="306" r:id="rId10"/>
    <p:sldId id="326" r:id="rId11"/>
    <p:sldId id="322" r:id="rId12"/>
    <p:sldId id="324" r:id="rId13"/>
    <p:sldId id="313" r:id="rId14"/>
    <p:sldId id="317" r:id="rId15"/>
    <p:sldId id="321" r:id="rId16"/>
    <p:sldId id="311" r:id="rId17"/>
    <p:sldId id="312" r:id="rId18"/>
    <p:sldId id="314" r:id="rId19"/>
    <p:sldId id="323" r:id="rId20"/>
    <p:sldId id="309" r:id="rId21"/>
    <p:sldId id="320" r:id="rId22"/>
    <p:sldId id="318" r:id="rId23"/>
    <p:sldId id="325" r:id="rId24"/>
    <p:sldId id="319" r:id="rId25"/>
    <p:sldId id="316" r:id="rId26"/>
    <p:sldId id="315" r:id="rId27"/>
  </p:sldIdLst>
  <p:sldSz cx="12192000" cy="6858000"/>
  <p:notesSz cx="6858000" cy="9144000"/>
  <p:defaultTextStyle>
    <a:defPPr>
      <a:defRPr lang="en-U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lideshow 1" id="{759C7386-6E18-42FA-84CC-FAB40B3E1904}">
          <p14:sldIdLst>
            <p14:sldId id="291"/>
            <p14:sldId id="302"/>
            <p14:sldId id="305"/>
            <p14:sldId id="304"/>
            <p14:sldId id="298"/>
            <p14:sldId id="296"/>
            <p14:sldId id="308"/>
            <p14:sldId id="300"/>
            <p14:sldId id="306"/>
            <p14:sldId id="326"/>
          </p14:sldIdLst>
        </p14:section>
        <p14:section name="Slideshow 2" id="{B44F3F54-40F8-4D00-89B2-E06D004C0BBF}">
          <p14:sldIdLst>
            <p14:sldId id="322"/>
            <p14:sldId id="324"/>
            <p14:sldId id="313"/>
            <p14:sldId id="317"/>
            <p14:sldId id="321"/>
            <p14:sldId id="311"/>
            <p14:sldId id="312"/>
            <p14:sldId id="314"/>
            <p14:sldId id="323"/>
            <p14:sldId id="309"/>
            <p14:sldId id="320"/>
            <p14:sldId id="318"/>
            <p14:sldId id="325"/>
          </p14:sldIdLst>
        </p14:section>
        <p14:section name="Appendix" id="{3A03AAE9-735D-6B4A-863F-9E5A6345A1F5}">
          <p14:sldIdLst>
            <p14:sldId id="319"/>
            <p14:sldId id="316"/>
            <p14:sldId id="31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AF3"/>
    <a:srgbClr val="828383"/>
    <a:srgbClr val="004691"/>
    <a:srgbClr val="005BBB"/>
    <a:srgbClr val="4DC3EC"/>
    <a:srgbClr val="666666"/>
    <a:srgbClr val="0054AD"/>
    <a:srgbClr val="6883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91C599-3EED-8213-5757-94B75DCBD6E6}" v="2" dt="2026-02-23T21:14:52.5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2A_3C30C09B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41_E0DC1DFB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41_E0DC1DFB3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3A_889F6339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43_6F749489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zac\Downloads\CCSI_Red_Trend_Final.xlsx" TargetMode="Externa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43_6F749489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40_DBF34D24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3E_F292348E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zac\Downloads\CCSI_Red_Trend_Final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2A_3C30C09B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28_16E02CCA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34_1FD293BF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2C_1039175D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32_11025012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zac\Documents\CCSI%20LBO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microsoft.com/office/2011/relationships/chartStyle" Target="style5.xml"/><Relationship Id="rId1" Type="http://schemas.openxmlformats.org/officeDocument/2006/relationships/package" Target="../embeddings/Microsoft_Excel_Worksheet_134_1FD293BF2.xlsx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10.xml"/><Relationship Id="rId2" Type="http://schemas.microsoft.com/office/2011/relationships/chartStyle" Target="style10.xml"/><Relationship Id="rId1" Type="http://schemas.openxmlformats.org/officeDocument/2006/relationships/package" Target="../embeddings/Microsoft_Excel_Worksheet_139_9410A25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shade val="58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050-467A-AB3C-CCC8F8807FDF}"/>
              </c:ext>
            </c:extLst>
          </c:dPt>
          <c:dPt>
            <c:idx val="1"/>
            <c:bubble3D val="0"/>
            <c:spPr>
              <a:solidFill>
                <a:schemeClr val="accent1">
                  <a:shade val="86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206-4F5E-A2F4-921AD0252669}"/>
              </c:ext>
            </c:extLst>
          </c:dPt>
          <c:dPt>
            <c:idx val="2"/>
            <c:bubble3D val="0"/>
            <c:spPr>
              <a:solidFill>
                <a:schemeClr val="accent1">
                  <a:tint val="86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B206-4F5E-A2F4-921AD0252669}"/>
              </c:ext>
            </c:extLst>
          </c:dPt>
          <c:dPt>
            <c:idx val="3"/>
            <c:bubble3D val="0"/>
            <c:explosion val="40"/>
            <c:spPr>
              <a:solidFill>
                <a:srgbClr val="C00000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0050-467A-AB3C-CCC8F8807FDF}"/>
              </c:ext>
            </c:extLst>
          </c:dPt>
          <c:dLbls>
            <c:dLbl>
              <c:idx val="0"/>
              <c:layout>
                <c:manualLayout>
                  <c:x val="-0.14152266552925941"/>
                  <c:y val="-0.1418661543101618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l">
                    <a:defRPr sz="1197" b="1" i="0" u="none" strike="noStrike" kern="1200" baseline="0">
                      <a:solidFill>
                        <a:srgbClr val="0054AD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89212819399454"/>
                      <c:h val="0.2573097373800560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050-467A-AB3C-CCC8F8807FDF}"/>
                </c:ext>
              </c:extLst>
            </c:dLbl>
            <c:dLbl>
              <c:idx val="1"/>
              <c:layout>
                <c:manualLayout>
                  <c:x val="8.784165446643688E-2"/>
                  <c:y val="0.2083659141430502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r">
                    <a:defRPr sz="1197" b="1" i="0" u="none" strike="noStrike" kern="1200" baseline="0">
                      <a:solidFill>
                        <a:srgbClr val="0054AD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869380049005858"/>
                      <c:h val="0.2573097373800560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06-4F5E-A2F4-921AD0252669}"/>
                </c:ext>
              </c:extLst>
            </c:dLbl>
            <c:dLbl>
              <c:idx val="2"/>
              <c:layout>
                <c:manualLayout>
                  <c:x val="-0.10248193021084302"/>
                  <c:y val="0.1994992794986650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l">
                    <a:defRPr sz="1197" b="1" i="0" u="none" strike="noStrike" kern="1200" baseline="0">
                      <a:solidFill>
                        <a:srgbClr val="0054AD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047047416305141"/>
                      <c:h val="0.2573097373800560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06-4F5E-A2F4-921AD0252669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050-467A-AB3C-CCC8F8807FD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0054AD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Passive Index Funds</c:v>
                </c:pt>
                <c:pt idx="1">
                  <c:v>Active Institutions</c:v>
                </c:pt>
                <c:pt idx="2">
                  <c:v>Insiders (Ziff/Mgmt)</c:v>
                </c:pt>
                <c:pt idx="3">
                  <c:v>Public Float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26</c:v>
                </c:pt>
                <c:pt idx="1">
                  <c:v>63</c:v>
                </c:pt>
                <c:pt idx="2">
                  <c:v>10.4</c:v>
                </c:pt>
                <c:pt idx="3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06-4F5E-A2F4-921AD0252669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27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Workforce Transformation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42B-8849-AE2B-16DFC242A9F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A42B-8849-AE2B-16DFC242A9F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Current Headcount</c:v>
                </c:pt>
                <c:pt idx="1">
                  <c:v>Expanded Headcount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520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19-402F-A02E-FA672B2FFAB0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62" b="0" i="0" u="none" strike="noStrike" kern="1200" spc="0" baseline="0">
                <a:solidFill>
                  <a:srgbClr val="666666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200" b="1"/>
              <a:t>Strategic Margin Reinvestment Drives IRR Inflection</a:t>
            </a:r>
            <a:endParaRPr lang="en-US" sz="120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rgbClr val="666666">
                    <a:lumMod val="65000"/>
                    <a:lumOff val="35000"/>
                  </a:srgbClr>
                </a:solidFill>
              </a:defRPr>
            </a:pPr>
            <a:endParaRPr lang="en-US"/>
          </a:p>
        </c:rich>
      </c:tx>
      <c:layout>
        <c:manualLayout>
          <c:xMode val="edge"/>
          <c:yMode val="edge"/>
          <c:x val="9.1937614689696634E-2"/>
          <c:y val="4.6444406411229747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862" b="0" i="0" u="none" strike="noStrike" kern="1200" spc="0" baseline="0">
              <a:solidFill>
                <a:srgbClr val="666666">
                  <a:lumMod val="65000"/>
                  <a:lumOff val="35000"/>
                </a:srgb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34796998031496"/>
          <c:y val="0.12872593942384722"/>
          <c:w val="0.87652030019685034"/>
          <c:h val="0.814805191018381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EBITDA Margin (%)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Sheet1!$A$2:$A$9</c:f>
              <c:numCache>
                <c:formatCode>General</c:formatCode>
                <c:ptCount val="8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</c:numCache>
            </c:numRef>
          </c:cat>
          <c:val>
            <c:numRef>
              <c:f>Sheet1!$B$2:$B$9</c:f>
              <c:numCache>
                <c:formatCode>0.00%</c:formatCode>
                <c:ptCount val="8"/>
                <c:pt idx="0">
                  <c:v>0.53400000000000003</c:v>
                </c:pt>
                <c:pt idx="1">
                  <c:v>0.51500000000000001</c:v>
                </c:pt>
                <c:pt idx="2">
                  <c:v>0.52500000000000002</c:v>
                </c:pt>
                <c:pt idx="3">
                  <c:v>0.53500000000000003</c:v>
                </c:pt>
                <c:pt idx="4">
                  <c:v>0.54900000000000004</c:v>
                </c:pt>
                <c:pt idx="5">
                  <c:v>0.56599999999999995</c:v>
                </c:pt>
                <c:pt idx="6">
                  <c:v>0.57899999999999996</c:v>
                </c:pt>
                <c:pt idx="7">
                  <c:v>0.59199999999999997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7A-4D2C-AFAE-3147D7A0C71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Revenue Growth (%)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Sheet1!$A$2:$A$9</c:f>
              <c:numCache>
                <c:formatCode>General</c:formatCode>
                <c:ptCount val="8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</c:numCache>
            </c:numRef>
          </c:cat>
          <c:val>
            <c:numRef>
              <c:f>Sheet1!$C$2:$C$9</c:f>
              <c:numCache>
                <c:formatCode>0.00%</c:formatCode>
                <c:ptCount val="8"/>
                <c:pt idx="0">
                  <c:v>-2E-3</c:v>
                </c:pt>
                <c:pt idx="1">
                  <c:v>1.7999999999999999E-2</c:v>
                </c:pt>
                <c:pt idx="2">
                  <c:v>2.8000000000000001E-2</c:v>
                </c:pt>
                <c:pt idx="3">
                  <c:v>3.7999999999999999E-2</c:v>
                </c:pt>
                <c:pt idx="4">
                  <c:v>4.8000000000000001E-2</c:v>
                </c:pt>
                <c:pt idx="5">
                  <c:v>5.8000000000000003E-2</c:v>
                </c:pt>
                <c:pt idx="6">
                  <c:v>4.8000000000000001E-2</c:v>
                </c:pt>
                <c:pt idx="7">
                  <c:v>5.1400000000000001E-2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77A-4D2C-AFAE-3147D7A0C7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96469712"/>
        <c:axId val="1296458672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IRR (%)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Sheet1!$A$2:$A$9</c:f>
              <c:numCache>
                <c:formatCode>General</c:formatCode>
                <c:ptCount val="8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</c:numCache>
            </c:numRef>
          </c:cat>
          <c:val>
            <c:numRef>
              <c:f>Sheet1!$D$2:$D$9</c:f>
              <c:numCache>
                <c:formatCode>0.00%</c:formatCode>
                <c:ptCount val="8"/>
                <c:pt idx="1">
                  <c:v>-0.89670000000000005</c:v>
                </c:pt>
                <c:pt idx="2">
                  <c:v>-0.28620000000000001</c:v>
                </c:pt>
                <c:pt idx="3">
                  <c:v>1.3299999999999999E-2</c:v>
                </c:pt>
                <c:pt idx="4">
                  <c:v>0.1431</c:v>
                </c:pt>
                <c:pt idx="5">
                  <c:v>0.20280000000000001</c:v>
                </c:pt>
                <c:pt idx="6">
                  <c:v>0.2732</c:v>
                </c:pt>
                <c:pt idx="7">
                  <c:v>0.33810000000000001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77A-4D2C-AFAE-3147D7A0C7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96469712"/>
        <c:axId val="1296458672"/>
      </c:lineChart>
      <c:catAx>
        <c:axId val="1296469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6458672"/>
        <c:crosses val="autoZero"/>
        <c:auto val="1"/>
        <c:lblAlgn val="ctr"/>
        <c:lblOffset val="100"/>
        <c:noMultiLvlLbl val="0"/>
      </c:catAx>
      <c:valAx>
        <c:axId val="1296458672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6469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6846358225145379E-2"/>
          <c:y val="0.18318807570950232"/>
          <c:w val="0.89999990160918186"/>
          <c:h val="7.5207936080858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287387645401362"/>
          <c:y val="0.33838048524351794"/>
          <c:w val="0.81408021852758095"/>
          <c:h val="0.38046099986388782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Debt</c:v>
                </c:pt>
              </c:strCache>
            </c:strRef>
          </c:tx>
          <c:spPr>
            <a:ln w="38100" cap="rnd">
              <a:solidFill>
                <a:schemeClr val="dk1">
                  <a:shade val="15000"/>
                </a:schemeClr>
              </a:solidFill>
              <a:prstDash val="sysDot"/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Sheet1!$B$1:$H$1</c:f>
              <c:strCache>
                <c:ptCount val="7"/>
                <c:pt idx="0">
                  <c:v>2026P </c:v>
                </c:pt>
                <c:pt idx="1">
                  <c:v>2027P </c:v>
                </c:pt>
                <c:pt idx="2">
                  <c:v>2028P </c:v>
                </c:pt>
                <c:pt idx="3">
                  <c:v>2029P </c:v>
                </c:pt>
                <c:pt idx="4">
                  <c:v>2030P</c:v>
                </c:pt>
                <c:pt idx="5">
                  <c:v>2031P</c:v>
                </c:pt>
                <c:pt idx="6">
                  <c:v>2032P</c:v>
                </c:pt>
              </c:strCache>
            </c:strRef>
          </c:cat>
          <c:val>
            <c:numRef>
              <c:f>Sheet1!$B$2:$H$2</c:f>
              <c:numCache>
                <c:formatCode>"$"#,##0.00_);[Red]\("$"#,##0.00\)</c:formatCode>
                <c:ptCount val="7"/>
                <c:pt idx="0">
                  <c:v>882.98</c:v>
                </c:pt>
                <c:pt idx="1">
                  <c:v>812.72</c:v>
                </c:pt>
                <c:pt idx="2">
                  <c:v>728.83</c:v>
                </c:pt>
                <c:pt idx="3">
                  <c:v>630.63</c:v>
                </c:pt>
                <c:pt idx="4">
                  <c:v>523.71</c:v>
                </c:pt>
                <c:pt idx="5">
                  <c:v>404.2</c:v>
                </c:pt>
                <c:pt idx="6">
                  <c:v>272.04000000000002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6EB-4775-967A-7FDABC286D0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393752127"/>
        <c:axId val="1393735807"/>
        <c:extLst>
          <c:ext xmlns:c15="http://schemas.microsoft.com/office/drawing/2012/chart" uri="{02D57815-91ED-43cb-92C2-25804820EDAC}">
            <c15:filteredLine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Sheet1!$A$3</c15:sqref>
                        </c15:formulaRef>
                      </c:ext>
                    </c:extLst>
                    <c:strCache>
                      <c:ptCount val="1"/>
                      <c:pt idx="0">
                        <c:v>Paydown</c:v>
                      </c:pt>
                    </c:strCache>
                  </c:strRef>
                </c:tx>
                <c:spPr>
                  <a:ln w="38100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Sheet1!$B$1:$H$1</c15:sqref>
                        </c15:formulaRef>
                      </c:ext>
                    </c:extLst>
                    <c:strCache>
                      <c:ptCount val="7"/>
                      <c:pt idx="0">
                        <c:v>2026P </c:v>
                      </c:pt>
                      <c:pt idx="1">
                        <c:v>2027P </c:v>
                      </c:pt>
                      <c:pt idx="2">
                        <c:v>2028P </c:v>
                      </c:pt>
                      <c:pt idx="3">
                        <c:v>2029P </c:v>
                      </c:pt>
                      <c:pt idx="4">
                        <c:v>2030P</c:v>
                      </c:pt>
                      <c:pt idx="5">
                        <c:v>2031P</c:v>
                      </c:pt>
                      <c:pt idx="6">
                        <c:v>2032P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Sheet1!$B$3:$D$3</c15:sqref>
                        </c15:formulaRef>
                      </c:ext>
                    </c:extLst>
                    <c:numCache>
                      <c:formatCode>General</c:formatCode>
                      <c:ptCount val="3"/>
                      <c:pt idx="0">
                        <c:v>68.819999999999993</c:v>
                      </c:pt>
                      <c:pt idx="1">
                        <c:v>79.040000000000006</c:v>
                      </c:pt>
                      <c:pt idx="2">
                        <c:v>86.21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1-B6EB-4775-967A-7FDABC286D0D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Sheet1!$A$2:$A$4</c15:sqref>
                        </c15:formulaRef>
                      </c:ext>
                    </c:extLst>
                    <c:strCache>
                      <c:ptCount val="1"/>
                      <c:pt idx="0">
                        <c:v>Debt Paydown</c:v>
                      </c:pt>
                    </c:strCache>
                  </c:strRef>
                </c:tx>
                <c:spPr>
                  <a:ln w="38100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Sheet1!$B$1:$H$1</c15:sqref>
                        </c15:formulaRef>
                      </c:ext>
                    </c:extLst>
                    <c:strCache>
                      <c:ptCount val="7"/>
                      <c:pt idx="0">
                        <c:v>2026P </c:v>
                      </c:pt>
                      <c:pt idx="1">
                        <c:v>2027P </c:v>
                      </c:pt>
                      <c:pt idx="2">
                        <c:v>2028P </c:v>
                      </c:pt>
                      <c:pt idx="3">
                        <c:v>2029P </c:v>
                      </c:pt>
                      <c:pt idx="4">
                        <c:v>2030P</c:v>
                      </c:pt>
                      <c:pt idx="5">
                        <c:v>2031P</c:v>
                      </c:pt>
                      <c:pt idx="6">
                        <c:v>2032P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Sheet1!$B$2:$D$2</c15:sqref>
                        </c15:formulaRef>
                      </c:ext>
                    </c:extLst>
                    <c:numCache>
                      <c:formatCode>"$"#,##0.00_);[Red]\("$"#,##0.00\)</c:formatCode>
                      <c:ptCount val="3"/>
                      <c:pt idx="0">
                        <c:v>882.98</c:v>
                      </c:pt>
                      <c:pt idx="1">
                        <c:v>812.72</c:v>
                      </c:pt>
                      <c:pt idx="2">
                        <c:v>728.83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B6EB-4775-967A-7FDABC286D0D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Sheet1!$A$5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ln w="38100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Sheet1!$B$1:$H$1</c15:sqref>
                        </c15:formulaRef>
                      </c:ext>
                    </c:extLst>
                    <c:strCache>
                      <c:ptCount val="7"/>
                      <c:pt idx="0">
                        <c:v>2026P </c:v>
                      </c:pt>
                      <c:pt idx="1">
                        <c:v>2027P </c:v>
                      </c:pt>
                      <c:pt idx="2">
                        <c:v>2028P </c:v>
                      </c:pt>
                      <c:pt idx="3">
                        <c:v>2029P </c:v>
                      </c:pt>
                      <c:pt idx="4">
                        <c:v>2030P</c:v>
                      </c:pt>
                      <c:pt idx="5">
                        <c:v>2031P</c:v>
                      </c:pt>
                      <c:pt idx="6">
                        <c:v>2032P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Sheet1!$B$5:$D$5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B6EB-4775-967A-7FDABC286D0D}"/>
                  </c:ext>
                </c:extLst>
              </c15:ser>
            </c15:filteredLineSeries>
          </c:ext>
        </c:extLst>
      </c:lineChart>
      <c:catAx>
        <c:axId val="13937521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93735807"/>
        <c:crosses val="autoZero"/>
        <c:auto val="1"/>
        <c:lblAlgn val="ctr"/>
        <c:lblOffset val="100"/>
        <c:noMultiLvlLbl val="0"/>
      </c:catAx>
      <c:valAx>
        <c:axId val="1393735807"/>
        <c:scaling>
          <c:orientation val="minMax"/>
          <c:max val="1000"/>
          <c:min val="200"/>
        </c:scaling>
        <c:delete val="0"/>
        <c:axPos val="l"/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93752127"/>
        <c:crosses val="autoZero"/>
        <c:crossBetween val="between"/>
        <c:majorUnit val="200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4315631934182522"/>
          <c:y val="0.35262884688032514"/>
          <c:w val="7.2803642611024899E-2"/>
          <c:h val="9.78816391093845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shade val="58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050-467A-AB3C-CCC8F8807FDF}"/>
              </c:ext>
            </c:extLst>
          </c:dPt>
          <c:dPt>
            <c:idx val="1"/>
            <c:bubble3D val="0"/>
            <c:spPr>
              <a:solidFill>
                <a:schemeClr val="accent1">
                  <a:shade val="86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206-4F5E-A2F4-921AD0252669}"/>
              </c:ext>
            </c:extLst>
          </c:dPt>
          <c:dPt>
            <c:idx val="2"/>
            <c:bubble3D val="0"/>
            <c:spPr>
              <a:solidFill>
                <a:schemeClr val="accent1">
                  <a:tint val="86000"/>
                </a:schemeClr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B206-4F5E-A2F4-921AD0252669}"/>
              </c:ext>
            </c:extLst>
          </c:dPt>
          <c:dPt>
            <c:idx val="3"/>
            <c:bubble3D val="0"/>
            <c:explosion val="40"/>
            <c:spPr>
              <a:solidFill>
                <a:srgbClr val="C00000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0050-467A-AB3C-CCC8F8807FDF}"/>
              </c:ext>
            </c:extLst>
          </c:dPt>
          <c:dLbls>
            <c:dLbl>
              <c:idx val="0"/>
              <c:layout>
                <c:manualLayout>
                  <c:x val="-0.14152266552925941"/>
                  <c:y val="-0.1418661543101618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l">
                    <a:defRPr sz="1197" b="1" i="0" u="none" strike="noStrike" kern="1200" baseline="0">
                      <a:solidFill>
                        <a:srgbClr val="0054AD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89212819399454"/>
                      <c:h val="0.2573097373800560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050-467A-AB3C-CCC8F8807FDF}"/>
                </c:ext>
              </c:extLst>
            </c:dLbl>
            <c:dLbl>
              <c:idx val="1"/>
              <c:layout>
                <c:manualLayout>
                  <c:x val="8.784165446643688E-2"/>
                  <c:y val="0.2083659141430502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r">
                    <a:defRPr sz="1197" b="1" i="0" u="none" strike="noStrike" kern="1200" baseline="0">
                      <a:solidFill>
                        <a:srgbClr val="0054AD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869380049005858"/>
                      <c:h val="0.2573097373800560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06-4F5E-A2F4-921AD0252669}"/>
                </c:ext>
              </c:extLst>
            </c:dLbl>
            <c:dLbl>
              <c:idx val="2"/>
              <c:layout>
                <c:manualLayout>
                  <c:x val="-0.10248193021084302"/>
                  <c:y val="0.1994992794986650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l">
                    <a:defRPr sz="1197" b="1" i="0" u="none" strike="noStrike" kern="1200" baseline="0">
                      <a:solidFill>
                        <a:srgbClr val="0054AD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047047416305141"/>
                      <c:h val="0.2573097373800560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06-4F5E-A2F4-921AD0252669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050-467A-AB3C-CCC8F8807FD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0054AD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Passive Index Funds</c:v>
                </c:pt>
                <c:pt idx="1">
                  <c:v>Active Institutions</c:v>
                </c:pt>
                <c:pt idx="2">
                  <c:v>Insiders (Ziff/Mgmt)</c:v>
                </c:pt>
                <c:pt idx="3">
                  <c:v>Public Float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26</c:v>
                </c:pt>
                <c:pt idx="1">
                  <c:v>63</c:v>
                </c:pt>
                <c:pt idx="2">
                  <c:v>10.4</c:v>
                </c:pt>
                <c:pt idx="3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06-4F5E-A2F4-921AD0252669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27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Liquidity Trend</c:v>
          </c:tx>
          <c:spPr>
            <a:ln>
              <a:noFill/>
            </a:ln>
          </c:spPr>
          <c:marker>
            <c:symbol val="none"/>
          </c:marker>
          <c:trendline>
            <c:spPr>
              <a:ln w="31750">
                <a:solidFill>
                  <a:srgbClr val="E53E3E"/>
                </a:solidFill>
                <a:prstDash val="dash"/>
              </a:ln>
            </c:spPr>
            <c:trendlineType val="linear"/>
            <c:forward val="12"/>
            <c:dispRSqr val="0"/>
            <c:dispEq val="0"/>
          </c:trendline>
          <c:cat>
            <c:numRef>
              <c:f>'Volume Data'!$A$2:$A$13</c:f>
              <c:numCache>
                <c:formatCode>yyyy\-mm\-dd\ hh:mm:ss</c:formatCode>
                <c:ptCount val="12"/>
                <c:pt idx="0">
                  <c:v>45716</c:v>
                </c:pt>
                <c:pt idx="1">
                  <c:v>45747</c:v>
                </c:pt>
                <c:pt idx="2">
                  <c:v>45777</c:v>
                </c:pt>
                <c:pt idx="3">
                  <c:v>45807</c:v>
                </c:pt>
                <c:pt idx="4">
                  <c:v>45838</c:v>
                </c:pt>
                <c:pt idx="5">
                  <c:v>45869</c:v>
                </c:pt>
                <c:pt idx="6">
                  <c:v>45898</c:v>
                </c:pt>
                <c:pt idx="7">
                  <c:v>45930</c:v>
                </c:pt>
                <c:pt idx="8">
                  <c:v>45961</c:v>
                </c:pt>
                <c:pt idx="9">
                  <c:v>45989</c:v>
                </c:pt>
                <c:pt idx="10">
                  <c:v>46022</c:v>
                </c:pt>
                <c:pt idx="11">
                  <c:v>46052</c:v>
                </c:pt>
              </c:numCache>
            </c:numRef>
          </c:cat>
          <c:val>
            <c:numRef>
              <c:f>'Volume Data'!$B$2:$B$13</c:f>
              <c:numCache>
                <c:formatCode>General</c:formatCode>
                <c:ptCount val="12"/>
                <c:pt idx="0">
                  <c:v>217468</c:v>
                </c:pt>
                <c:pt idx="1">
                  <c:v>166732</c:v>
                </c:pt>
                <c:pt idx="2">
                  <c:v>126267</c:v>
                </c:pt>
                <c:pt idx="3">
                  <c:v>151602</c:v>
                </c:pt>
                <c:pt idx="4">
                  <c:v>160852</c:v>
                </c:pt>
                <c:pt idx="5">
                  <c:v>134957</c:v>
                </c:pt>
                <c:pt idx="6">
                  <c:v>124407</c:v>
                </c:pt>
                <c:pt idx="7">
                  <c:v>108821</c:v>
                </c:pt>
                <c:pt idx="8">
                  <c:v>118092</c:v>
                </c:pt>
                <c:pt idx="9">
                  <c:v>163429</c:v>
                </c:pt>
                <c:pt idx="10">
                  <c:v>192190</c:v>
                </c:pt>
                <c:pt idx="11">
                  <c:v>135642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52B-4311-A239-0CCED85FCE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0010001"/>
        <c:axId val="50010002"/>
      </c:lineChart>
      <c:dateAx>
        <c:axId val="50010001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txPr>
          <a:bodyPr/>
          <a:lstStyle/>
          <a:p>
            <a:pPr>
              <a:defRPr b="0"/>
            </a:pPr>
            <a:endParaRPr lang="en-US"/>
          </a:p>
        </c:txPr>
        <c:crossAx val="50010002"/>
        <c:crosses val="autoZero"/>
        <c:auto val="1"/>
        <c:lblOffset val="100"/>
        <c:baseTimeUnit val="months"/>
      </c:dateAx>
      <c:valAx>
        <c:axId val="50010002"/>
        <c:scaling>
          <c:orientation val="minMax"/>
          <c:max val="200000"/>
          <c:min val="500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Shares Traded per Day</a:t>
                </a:r>
              </a:p>
            </c:rich>
          </c:tx>
          <c:overlay val="0"/>
        </c:title>
        <c:numFmt formatCode="#,##0,&quot;k&quot;" sourceLinked="0"/>
        <c:majorTickMark val="out"/>
        <c:minorTickMark val="none"/>
        <c:tickLblPos val="nextTo"/>
        <c:crossAx val="50010001"/>
        <c:crosses val="autoZero"/>
        <c:crossBetween val="between"/>
        <c:majorUnit val="50000"/>
      </c:valAx>
    </c:plotArea>
    <c:plotVisOnly val="1"/>
    <c:dispBlanksAs val="gap"/>
    <c:showDLblsOverMax val="0"/>
  </c:chart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Insider Ownership (DEF 14A)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CCSI</c:v>
                </c:pt>
                <c:pt idx="1">
                  <c:v>Benchmark Small-Cap Tech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 formatCode="0.00%">
                  <c:v>2.2499999999999999E-2</c:v>
                </c:pt>
                <c:pt idx="1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39-4D7F-8B3B-A5E6DCD744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21655791"/>
        <c:axId val="721668271"/>
      </c:barChart>
      <c:catAx>
        <c:axId val="7216557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1668271"/>
        <c:crosses val="autoZero"/>
        <c:auto val="1"/>
        <c:lblAlgn val="ctr"/>
        <c:lblOffset val="100"/>
        <c:noMultiLvlLbl val="0"/>
      </c:catAx>
      <c:valAx>
        <c:axId val="721668271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1655791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ofPieChart>
        <c:ofPieType val="bar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Healthcare Communication</c:v>
                </c:pt>
              </c:strCache>
            </c:strRef>
          </c:tx>
          <c:dPt>
            <c:idx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A4A-4C91-8536-6BD72559704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A4A-4C91-8536-6BD725597040}"/>
              </c:ext>
            </c:extLst>
          </c:dPt>
          <c:dPt>
            <c:idx val="2"/>
            <c:bubble3D val="0"/>
            <c:spPr>
              <a:solidFill>
                <a:schemeClr val="tx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4A4A-4C91-8536-6BD72559704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4A4A-4C91-8536-6BD725597040}"/>
              </c:ext>
            </c:extLst>
          </c:dPt>
          <c:dPt>
            <c:idx val="4"/>
            <c:bubble3D val="0"/>
            <c:spPr>
              <a:solidFill>
                <a:schemeClr val="tx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4A4A-4C91-8536-6BD725597040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spc="0" baseline="0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4A4A-4C91-8536-6BD725597040}"/>
                </c:ext>
              </c:extLst>
            </c:dLbl>
            <c:dLbl>
              <c:idx val="1"/>
              <c:layout>
                <c:manualLayout>
                  <c:x val="-0.22370147217694594"/>
                  <c:y val="0.1348021632764209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A4A-4C91-8536-6BD725597040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A4A-4C91-8536-6BD725597040}"/>
                </c:ext>
              </c:extLst>
            </c:dLbl>
            <c:dLbl>
              <c:idx val="3"/>
              <c:layout>
                <c:manualLayout>
                  <c:x val="-0.10239838563168467"/>
                  <c:y val="0.1708586943917434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022029870662011"/>
                      <c:h val="0.1298665631794153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4A4A-4C91-8536-6BD725597040}"/>
                </c:ext>
              </c:extLst>
            </c:dLbl>
            <c:dLbl>
              <c:idx val="4"/>
              <c:layout>
                <c:manualLayout>
                  <c:x val="-0.10351438433738522"/>
                  <c:y val="0.3635698160278050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50" b="1" i="0" u="none" strike="noStrike" kern="1200" spc="0" baseline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050">
                        <a:solidFill>
                          <a:schemeClr val="tx2"/>
                        </a:solidFill>
                      </a:rPr>
                      <a:t>Cloud</a:t>
                    </a:r>
                    <a:r>
                      <a:rPr lang="en-US" sz="1050" baseline="0">
                        <a:solidFill>
                          <a:schemeClr val="tx2"/>
                        </a:solidFill>
                      </a:rPr>
                      <a:t> Native
</a:t>
                    </a:r>
                    <a:fld id="{CAA2D46A-DF25-4FDB-88A5-B7FECCCA5DA1}" type="PERCENTAGE">
                      <a:rPr lang="en-US" sz="1050" baseline="0">
                        <a:solidFill>
                          <a:schemeClr val="tx2"/>
                        </a:solidFill>
                      </a:rPr>
                      <a:pPr>
                        <a:defRPr sz="1050">
                          <a:solidFill>
                            <a:schemeClr val="tx2"/>
                          </a:solidFill>
                        </a:defRPr>
                      </a:pPr>
                      <a:t>[PERCENTAGE]</a:t>
                    </a:fld>
                    <a:endParaRPr lang="en-US" sz="1050" baseline="0">
                      <a:solidFill>
                        <a:schemeClr val="tx2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spc="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453530332395372"/>
                      <c:h val="0.1823317297134273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4A4A-4C91-8536-6BD72559704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Paper Fax</c:v>
                </c:pt>
                <c:pt idx="1">
                  <c:v>Legacy Digital</c:v>
                </c:pt>
                <c:pt idx="2">
                  <c:v>CCSI</c:v>
                </c:pt>
                <c:pt idx="3">
                  <c:v>Competitors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0.46</c:v>
                </c:pt>
                <c:pt idx="1">
                  <c:v>0.24</c:v>
                </c:pt>
                <c:pt idx="2">
                  <c:v>0.18</c:v>
                </c:pt>
                <c:pt idx="3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A4A-4C91-8536-6BD725597040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gapWidth val="100"/>
        <c:splitType val="pos"/>
        <c:splitPos val="2"/>
        <c:secondPieSize val="75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Entry vs Exit Value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2">
                  <a:alpha val="89000"/>
                </a:schemeClr>
              </a:solidFill>
            </a:ln>
            <a:effectLst/>
            <a:scene3d>
              <a:camera prst="orthographicFront"/>
              <a:lightRig rig="brightRoom" dir="t"/>
            </a:scene3d>
            <a:sp3d prstMaterial="flat">
              <a:bevelT w="50800" h="101600" prst="angle"/>
              <a:contourClr>
                <a:srgbClr val="000000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2">
                    <a:alpha val="89000"/>
                  </a:schemeClr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12BF-4628-B4DD-B62625E8C8D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>
                    <a:alpha val="89000"/>
                  </a:schemeClr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12BF-4628-B4DD-B62625E8C8D3}"/>
              </c:ext>
            </c:extLst>
          </c:dPt>
          <c:cat>
            <c:strRef>
              <c:f>Sheet1!$A$2:$A$3</c:f>
              <c:strCache>
                <c:ptCount val="2"/>
                <c:pt idx="0">
                  <c:v>Exit Price</c:v>
                </c:pt>
                <c:pt idx="1">
                  <c:v>Purchase Price</c:v>
                </c:pt>
              </c:strCache>
            </c:strRef>
          </c:cat>
          <c:val>
            <c:numRef>
              <c:f>Sheet1!$B$2:$B$3</c:f>
              <c:numCache>
                <c:formatCode>"$"#,##0.00_);[Red]\("$"#,##0.00\)</c:formatCode>
                <c:ptCount val="2"/>
                <c:pt idx="0">
                  <c:v>1092.98</c:v>
                </c:pt>
                <c:pt idx="1">
                  <c:v>637.04999999999995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2BF-4628-B4DD-B62625E8C8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50"/>
        <c:axId val="1274266847"/>
        <c:axId val="1274263487"/>
      </c:barChart>
      <c:catAx>
        <c:axId val="127426684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4263487"/>
        <c:crosses val="autoZero"/>
        <c:auto val="1"/>
        <c:lblAlgn val="ctr"/>
        <c:lblOffset val="100"/>
        <c:noMultiLvlLbl val="0"/>
      </c:catAx>
      <c:valAx>
        <c:axId val="1274263487"/>
        <c:scaling>
          <c:orientation val="minMax"/>
        </c:scaling>
        <c:delete val="0"/>
        <c:axPos val="l"/>
        <c:numFmt formatCode="&quot;$&quot;#,##0.00_);[Red]\(&quot;$&quot;#,##0.00\)" sourceLinked="0"/>
        <c:majorTickMark val="out"/>
        <c:minorTickMark val="none"/>
        <c:tickLblPos val="nextTo"/>
        <c:spPr>
          <a:noFill/>
          <a:ln>
            <a:solidFill>
              <a:schemeClr val="accent2">
                <a:alpha val="94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42668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416818315883473"/>
          <c:y val="0.12428053645165135"/>
          <c:w val="0.73336774342468036"/>
          <c:h val="0.1712705323153931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1"/>
              <a:t>Total Revenue (In Millions)</a:t>
            </a:r>
          </a:p>
        </c:rich>
      </c:tx>
      <c:layout>
        <c:manualLayout>
          <c:xMode val="edge"/>
          <c:yMode val="edge"/>
          <c:x val="0.31090294028004828"/>
          <c:y val="0.112779217365513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Total Revenue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DC3E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979-4F09-9BE2-876790997004}"/>
              </c:ext>
            </c:extLst>
          </c:dPt>
          <c:dPt>
            <c:idx val="1"/>
            <c:invertIfNegative val="0"/>
            <c:bubble3D val="0"/>
            <c:spPr>
              <a:solidFill>
                <a:srgbClr val="4DC3E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979-4F09-9BE2-876790997004}"/>
              </c:ext>
            </c:extLst>
          </c:dPt>
          <c:dPt>
            <c:idx val="2"/>
            <c:invertIfNegative val="0"/>
            <c:bubble3D val="0"/>
            <c:spPr>
              <a:solidFill>
                <a:srgbClr val="4DC3E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979-4F09-9BE2-876790997004}"/>
              </c:ext>
            </c:extLst>
          </c:dPt>
          <c:cat>
            <c:numRef>
              <c:f>Sheet1!$B$1:$K$1</c:f>
              <c:numCache>
                <c:formatCode>0\A;[Red]0\A</c:formatCode>
                <c:ptCount val="10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 formatCode="0\P_);\(0\P\)">
                  <c:v>2026</c:v>
                </c:pt>
                <c:pt idx="4" formatCode="0\P_);\(0\P\)">
                  <c:v>2027</c:v>
                </c:pt>
                <c:pt idx="5" formatCode="0\P_);\(0\P\)">
                  <c:v>2028</c:v>
                </c:pt>
                <c:pt idx="6" formatCode="0\P_);\(0\P\)">
                  <c:v>2029</c:v>
                </c:pt>
                <c:pt idx="7" formatCode="0\P_);\(0\P\)">
                  <c:v>2030</c:v>
                </c:pt>
                <c:pt idx="8" formatCode="0\P_);\(0\P\)">
                  <c:v>2031</c:v>
                </c:pt>
                <c:pt idx="9" formatCode="0\P_);\(0\P\)">
                  <c:v>2032</c:v>
                </c:pt>
              </c:numCache>
            </c:numRef>
          </c:cat>
          <c:val>
            <c:numRef>
              <c:f>Sheet1!$B$2:$K$2</c:f>
              <c:numCache>
                <c:formatCode>#,##0.00_);\(#,##0.00\)</c:formatCode>
                <c:ptCount val="10"/>
                <c:pt idx="0">
                  <c:v>362.56200000000001</c:v>
                </c:pt>
                <c:pt idx="1">
                  <c:v>350.38200000000001</c:v>
                </c:pt>
                <c:pt idx="2">
                  <c:v>349.69600000000003</c:v>
                </c:pt>
                <c:pt idx="3">
                  <c:v>356.00526309410873</c:v>
                </c:pt>
                <c:pt idx="4">
                  <c:v>365.98841140743713</c:v>
                </c:pt>
                <c:pt idx="5">
                  <c:v>379.91139264621347</c:v>
                </c:pt>
                <c:pt idx="6">
                  <c:v>398.16314776934473</c:v>
                </c:pt>
                <c:pt idx="7">
                  <c:v>421.27338768787178</c:v>
                </c:pt>
                <c:pt idx="8">
                  <c:v>441.51226143791808</c:v>
                </c:pt>
                <c:pt idx="9">
                  <c:v>464.19516146883984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979-4F09-9BE2-8767909970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34173568"/>
        <c:axId val="834174048"/>
      </c:barChart>
      <c:catAx>
        <c:axId val="834173568"/>
        <c:scaling>
          <c:orientation val="minMax"/>
        </c:scaling>
        <c:delete val="0"/>
        <c:axPos val="b"/>
        <c:numFmt formatCode="0\A;[Red]0\A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4174048"/>
        <c:crosses val="autoZero"/>
        <c:auto val="1"/>
        <c:lblAlgn val="ctr"/>
        <c:lblOffset val="100"/>
        <c:noMultiLvlLbl val="0"/>
      </c:catAx>
      <c:valAx>
        <c:axId val="834174048"/>
        <c:scaling>
          <c:orientation val="minMax"/>
          <c:min val="300"/>
        </c:scaling>
        <c:delete val="0"/>
        <c:axPos val="l"/>
        <c:numFmt formatCode="&quot;$&quot;#,##0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4173568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Liquidity Trend</c:v>
          </c:tx>
          <c:spPr>
            <a:ln>
              <a:noFill/>
            </a:ln>
          </c:spPr>
          <c:marker>
            <c:symbol val="none"/>
          </c:marker>
          <c:trendline>
            <c:spPr>
              <a:ln w="31750">
                <a:solidFill>
                  <a:srgbClr val="E53E3E"/>
                </a:solidFill>
                <a:prstDash val="dash"/>
              </a:ln>
            </c:spPr>
            <c:trendlineType val="linear"/>
            <c:forward val="12"/>
            <c:dispRSqr val="0"/>
            <c:dispEq val="0"/>
          </c:trendline>
          <c:cat>
            <c:numRef>
              <c:f>'Volume Data'!$A$2:$A$13</c:f>
              <c:numCache>
                <c:formatCode>yyyy\-mm\-dd\ hh:mm:ss</c:formatCode>
                <c:ptCount val="12"/>
                <c:pt idx="0">
                  <c:v>45716</c:v>
                </c:pt>
                <c:pt idx="1">
                  <c:v>45747</c:v>
                </c:pt>
                <c:pt idx="2">
                  <c:v>45777</c:v>
                </c:pt>
                <c:pt idx="3">
                  <c:v>45807</c:v>
                </c:pt>
                <c:pt idx="4">
                  <c:v>45838</c:v>
                </c:pt>
                <c:pt idx="5">
                  <c:v>45869</c:v>
                </c:pt>
                <c:pt idx="6">
                  <c:v>45898</c:v>
                </c:pt>
                <c:pt idx="7">
                  <c:v>45930</c:v>
                </c:pt>
                <c:pt idx="8">
                  <c:v>45961</c:v>
                </c:pt>
                <c:pt idx="9">
                  <c:v>45989</c:v>
                </c:pt>
                <c:pt idx="10">
                  <c:v>46022</c:v>
                </c:pt>
                <c:pt idx="11">
                  <c:v>46052</c:v>
                </c:pt>
              </c:numCache>
            </c:numRef>
          </c:cat>
          <c:val>
            <c:numRef>
              <c:f>'Volume Data'!$B$2:$B$13</c:f>
              <c:numCache>
                <c:formatCode>General</c:formatCode>
                <c:ptCount val="12"/>
                <c:pt idx="0">
                  <c:v>217468</c:v>
                </c:pt>
                <c:pt idx="1">
                  <c:v>166732</c:v>
                </c:pt>
                <c:pt idx="2">
                  <c:v>126267</c:v>
                </c:pt>
                <c:pt idx="3">
                  <c:v>151602</c:v>
                </c:pt>
                <c:pt idx="4">
                  <c:v>160852</c:v>
                </c:pt>
                <c:pt idx="5">
                  <c:v>134957</c:v>
                </c:pt>
                <c:pt idx="6">
                  <c:v>124407</c:v>
                </c:pt>
                <c:pt idx="7">
                  <c:v>108821</c:v>
                </c:pt>
                <c:pt idx="8">
                  <c:v>118092</c:v>
                </c:pt>
                <c:pt idx="9">
                  <c:v>163429</c:v>
                </c:pt>
                <c:pt idx="10">
                  <c:v>192190</c:v>
                </c:pt>
                <c:pt idx="11">
                  <c:v>135642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52B-4311-A239-0CCED85FCE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0010001"/>
        <c:axId val="50010002"/>
      </c:lineChart>
      <c:dateAx>
        <c:axId val="50010001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txPr>
          <a:bodyPr/>
          <a:lstStyle/>
          <a:p>
            <a:pPr>
              <a:defRPr b="0"/>
            </a:pPr>
            <a:endParaRPr lang="en-US"/>
          </a:p>
        </c:txPr>
        <c:crossAx val="50010002"/>
        <c:crosses val="autoZero"/>
        <c:auto val="1"/>
        <c:lblOffset val="100"/>
        <c:baseTimeUnit val="months"/>
      </c:dateAx>
      <c:valAx>
        <c:axId val="50010002"/>
        <c:scaling>
          <c:orientation val="minMax"/>
          <c:max val="200000"/>
          <c:min val="5000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Shares Traded per Day</a:t>
                </a:r>
              </a:p>
            </c:rich>
          </c:tx>
          <c:overlay val="0"/>
        </c:title>
        <c:numFmt formatCode="#,##0,&quot;k&quot;" sourceLinked="0"/>
        <c:majorTickMark val="out"/>
        <c:minorTickMark val="none"/>
        <c:tickLblPos val="nextTo"/>
        <c:crossAx val="50010001"/>
        <c:crosses val="autoZero"/>
        <c:crossBetween val="between"/>
        <c:majorUnit val="50000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Insider Ownership (DEF 14A)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Sheet1!$A$2:$A$3</c:f>
              <c:strCache>
                <c:ptCount val="2"/>
                <c:pt idx="0">
                  <c:v>CCSI</c:v>
                </c:pt>
                <c:pt idx="1">
                  <c:v>Benchmark Small-Cap Tech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 formatCode="0.00%">
                  <c:v>2.2499999999999999E-2</c:v>
                </c:pt>
                <c:pt idx="1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39-4D7F-8B3B-A5E6DCD744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21655791"/>
        <c:axId val="721668271"/>
      </c:barChart>
      <c:catAx>
        <c:axId val="7216557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1668271"/>
        <c:crosses val="autoZero"/>
        <c:auto val="1"/>
        <c:lblAlgn val="ctr"/>
        <c:lblOffset val="100"/>
        <c:noMultiLvlLbl val="0"/>
      </c:catAx>
      <c:valAx>
        <c:axId val="721668271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1655791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ofPieChart>
        <c:ofPieType val="bar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Healthcare Communication</c:v>
                </c:pt>
              </c:strCache>
            </c:strRef>
          </c:tx>
          <c:dPt>
            <c:idx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EA8-4EB2-9380-4AD7E81A521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EA8-4EB2-9380-4AD7E81A5219}"/>
              </c:ext>
            </c:extLst>
          </c:dPt>
          <c:dPt>
            <c:idx val="2"/>
            <c:bubble3D val="0"/>
            <c:spPr>
              <a:solidFill>
                <a:schemeClr val="tx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F4F0-4815-B46A-9387F18485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4F0-4815-B46A-9387F184858B}"/>
              </c:ext>
            </c:extLst>
          </c:dPt>
          <c:dPt>
            <c:idx val="4"/>
            <c:bubble3D val="0"/>
            <c:spPr>
              <a:solidFill>
                <a:schemeClr val="tx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F4F0-4815-B46A-9387F184858B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spc="0" baseline="0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1EA8-4EB2-9380-4AD7E81A5219}"/>
                </c:ext>
              </c:extLst>
            </c:dLbl>
            <c:dLbl>
              <c:idx val="1"/>
              <c:layout>
                <c:manualLayout>
                  <c:x val="-0.22370147217694594"/>
                  <c:y val="0.1348021632764209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EA8-4EB2-9380-4AD7E81A5219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4F0-4815-B46A-9387F184858B}"/>
                </c:ext>
              </c:extLst>
            </c:dLbl>
            <c:dLbl>
              <c:idx val="3"/>
              <c:layout>
                <c:manualLayout>
                  <c:x val="-0.10239838563168467"/>
                  <c:y val="0.1708586943917434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022029870662011"/>
                      <c:h val="0.1298665631794153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4F0-4815-B46A-9387F184858B}"/>
                </c:ext>
              </c:extLst>
            </c:dLbl>
            <c:dLbl>
              <c:idx val="4"/>
              <c:layout>
                <c:manualLayout>
                  <c:x val="-0.10351438433738522"/>
                  <c:y val="0.3635698160278050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50" b="1" i="0" u="none" strike="noStrike" kern="1200" spc="0" baseline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050">
                        <a:solidFill>
                          <a:schemeClr val="tx2"/>
                        </a:solidFill>
                      </a:rPr>
                      <a:t>Cloud</a:t>
                    </a:r>
                    <a:r>
                      <a:rPr lang="en-US" sz="1050" baseline="0">
                        <a:solidFill>
                          <a:schemeClr val="tx2"/>
                        </a:solidFill>
                      </a:rPr>
                      <a:t> Native
</a:t>
                    </a:r>
                    <a:fld id="{CAA2D46A-DF25-4FDB-88A5-B7FECCCA5DA1}" type="PERCENTAGE">
                      <a:rPr lang="en-US" sz="1050" baseline="0">
                        <a:solidFill>
                          <a:schemeClr val="tx2"/>
                        </a:solidFill>
                      </a:rPr>
                      <a:pPr>
                        <a:defRPr sz="1050">
                          <a:solidFill>
                            <a:schemeClr val="tx2"/>
                          </a:solidFill>
                        </a:defRPr>
                      </a:pPr>
                      <a:t>[PERCENTAGE]</a:t>
                    </a:fld>
                    <a:endParaRPr lang="en-US" sz="1050" baseline="0">
                      <a:solidFill>
                        <a:schemeClr val="tx2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spc="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453530332395372"/>
                      <c:h val="0.1823317297134273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4F0-4815-B46A-9387F18485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Paper Fax</c:v>
                </c:pt>
                <c:pt idx="1">
                  <c:v>Legacy Digital</c:v>
                </c:pt>
                <c:pt idx="2">
                  <c:v>CCSI</c:v>
                </c:pt>
                <c:pt idx="3">
                  <c:v>Competitors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0.46</c:v>
                </c:pt>
                <c:pt idx="1">
                  <c:v>0.24</c:v>
                </c:pt>
                <c:pt idx="2">
                  <c:v>0.18</c:v>
                </c:pt>
                <c:pt idx="3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F0-4815-B46A-9387F184858B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gapWidth val="100"/>
        <c:splitType val="pos"/>
        <c:splitPos val="2"/>
        <c:secondPieSize val="75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Revenue Split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418-4BDD-82AC-6EA30B998EC7}"/>
              </c:ext>
            </c:extLst>
          </c:dPt>
          <c:dPt>
            <c:idx val="1"/>
            <c:bubble3D val="0"/>
            <c:spPr>
              <a:solidFill>
                <a:schemeClr val="tx1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957-4A76-B63E-FB8927053273}"/>
              </c:ext>
            </c:extLst>
          </c:dPt>
          <c:cat>
            <c:strRef>
              <c:f>Sheet1!$A$2:$A$3</c:f>
              <c:strCache>
                <c:ptCount val="2"/>
                <c:pt idx="0">
                  <c:v>Corporate</c:v>
                </c:pt>
                <c:pt idx="1">
                  <c:v>SoHo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222.68</c:v>
                </c:pt>
                <c:pt idx="1">
                  <c:v>127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57-4A76-B63E-FB89270532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65"/>
        <c:holeSize val="66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287387645401362"/>
          <c:y val="0.33838048524351794"/>
          <c:w val="0.81408021852758095"/>
          <c:h val="0.3804609998638878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Debt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Sheet1!$B$1:$H$1</c:f>
              <c:strCache>
                <c:ptCount val="7"/>
                <c:pt idx="0">
                  <c:v>2026P </c:v>
                </c:pt>
                <c:pt idx="1">
                  <c:v>2027P </c:v>
                </c:pt>
                <c:pt idx="2">
                  <c:v>2028P </c:v>
                </c:pt>
                <c:pt idx="3">
                  <c:v>2029P </c:v>
                </c:pt>
                <c:pt idx="4">
                  <c:v>2030P</c:v>
                </c:pt>
                <c:pt idx="5">
                  <c:v>2031P</c:v>
                </c:pt>
                <c:pt idx="6">
                  <c:v>2032P</c:v>
                </c:pt>
              </c:strCache>
            </c:strRef>
          </c:cat>
          <c:val>
            <c:numRef>
              <c:f>Sheet1!$B$2:$H$2</c:f>
              <c:numCache>
                <c:formatCode>"$"#,##0.00_);[Red]\("$"#,##0.00\)</c:formatCode>
                <c:ptCount val="7"/>
                <c:pt idx="0">
                  <c:v>882.98</c:v>
                </c:pt>
                <c:pt idx="1">
                  <c:v>812.72</c:v>
                </c:pt>
                <c:pt idx="2">
                  <c:v>728.83</c:v>
                </c:pt>
                <c:pt idx="3">
                  <c:v>630.63</c:v>
                </c:pt>
                <c:pt idx="4">
                  <c:v>523.71</c:v>
                </c:pt>
                <c:pt idx="5">
                  <c:v>404.2</c:v>
                </c:pt>
                <c:pt idx="6">
                  <c:v>272.04000000000002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39-425C-A565-78D2DB286A8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99"/>
        <c:axId val="1393752127"/>
        <c:axId val="1393735807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Sheet1!$A$3</c15:sqref>
                        </c15:formulaRef>
                      </c:ext>
                    </c:extLst>
                    <c:strCache>
                      <c:ptCount val="1"/>
                      <c:pt idx="0">
                        <c:v>Paydown</c:v>
                      </c:pt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Sheet1!$B$1:$H$1</c15:sqref>
                        </c15:formulaRef>
                      </c:ext>
                    </c:extLst>
                    <c:strCache>
                      <c:ptCount val="7"/>
                      <c:pt idx="0">
                        <c:v>2026P </c:v>
                      </c:pt>
                      <c:pt idx="1">
                        <c:v>2027P </c:v>
                      </c:pt>
                      <c:pt idx="2">
                        <c:v>2028P </c:v>
                      </c:pt>
                      <c:pt idx="3">
                        <c:v>2029P </c:v>
                      </c:pt>
                      <c:pt idx="4">
                        <c:v>2030P</c:v>
                      </c:pt>
                      <c:pt idx="5">
                        <c:v>2031P</c:v>
                      </c:pt>
                      <c:pt idx="6">
                        <c:v>2032P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Sheet1!$B$3:$D$3</c15:sqref>
                        </c15:formulaRef>
                      </c:ext>
                    </c:extLst>
                    <c:numCache>
                      <c:formatCode>General</c:formatCode>
                      <c:ptCount val="3"/>
                      <c:pt idx="0">
                        <c:v>68.819999999999993</c:v>
                      </c:pt>
                      <c:pt idx="1">
                        <c:v>79.040000000000006</c:v>
                      </c:pt>
                      <c:pt idx="2">
                        <c:v>86.21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9039-425C-A565-78D2DB286A81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Sheet1!$A$2:$A$4</c15:sqref>
                        </c15:formulaRef>
                      </c:ext>
                    </c:extLst>
                    <c:strCache>
                      <c:ptCount val="1"/>
                      <c:pt idx="0">
                        <c:v>Debt Paydown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Sheet1!$B$1:$H$1</c15:sqref>
                        </c15:formulaRef>
                      </c:ext>
                    </c:extLst>
                    <c:strCache>
                      <c:ptCount val="7"/>
                      <c:pt idx="0">
                        <c:v>2026P </c:v>
                      </c:pt>
                      <c:pt idx="1">
                        <c:v>2027P </c:v>
                      </c:pt>
                      <c:pt idx="2">
                        <c:v>2028P </c:v>
                      </c:pt>
                      <c:pt idx="3">
                        <c:v>2029P </c:v>
                      </c:pt>
                      <c:pt idx="4">
                        <c:v>2030P</c:v>
                      </c:pt>
                      <c:pt idx="5">
                        <c:v>2031P</c:v>
                      </c:pt>
                      <c:pt idx="6">
                        <c:v>2032P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Sheet1!$B$2:$D$2</c15:sqref>
                        </c15:formulaRef>
                      </c:ext>
                    </c:extLst>
                    <c:numCache>
                      <c:formatCode>"$"#,##0.00_);[Red]\("$"#,##0.00\)</c:formatCode>
                      <c:ptCount val="3"/>
                      <c:pt idx="0">
                        <c:v>882.98</c:v>
                      </c:pt>
                      <c:pt idx="1">
                        <c:v>812.72</c:v>
                      </c:pt>
                      <c:pt idx="2">
                        <c:v>728.83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9039-425C-A565-78D2DB286A81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Sheet1!$A$5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Sheet1!$B$1:$H$1</c15:sqref>
                        </c15:formulaRef>
                      </c:ext>
                    </c:extLst>
                    <c:strCache>
                      <c:ptCount val="7"/>
                      <c:pt idx="0">
                        <c:v>2026P </c:v>
                      </c:pt>
                      <c:pt idx="1">
                        <c:v>2027P </c:v>
                      </c:pt>
                      <c:pt idx="2">
                        <c:v>2028P </c:v>
                      </c:pt>
                      <c:pt idx="3">
                        <c:v>2029P </c:v>
                      </c:pt>
                      <c:pt idx="4">
                        <c:v>2030P</c:v>
                      </c:pt>
                      <c:pt idx="5">
                        <c:v>2031P</c:v>
                      </c:pt>
                      <c:pt idx="6">
                        <c:v>2032P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Sheet1!$B$5:$D$5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9039-425C-A565-78D2DB286A81}"/>
                  </c:ext>
                </c:extLst>
              </c15:ser>
            </c15:filteredBarSeries>
          </c:ext>
        </c:extLst>
      </c:barChart>
      <c:catAx>
        <c:axId val="13937521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93735807"/>
        <c:crosses val="autoZero"/>
        <c:auto val="1"/>
        <c:lblAlgn val="ctr"/>
        <c:lblOffset val="100"/>
        <c:noMultiLvlLbl val="0"/>
      </c:catAx>
      <c:valAx>
        <c:axId val="1393735807"/>
        <c:scaling>
          <c:orientation val="minMax"/>
          <c:max val="1000"/>
          <c:min val="2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93752127"/>
        <c:crosses val="autoZero"/>
        <c:crossBetween val="between"/>
        <c:majorUnit val="200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4315631934182522"/>
          <c:y val="0.35262884688032514"/>
          <c:w val="0.10401271422399082"/>
          <c:h val="0.1106591571854483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Entry vs Exit Value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2">
                  <a:alpha val="89000"/>
                </a:schemeClr>
              </a:solidFill>
            </a:ln>
            <a:effectLst/>
            <a:scene3d>
              <a:camera prst="orthographicFront"/>
              <a:lightRig rig="brightRoom" dir="t"/>
            </a:scene3d>
            <a:sp3d prstMaterial="flat">
              <a:bevelT w="50800" h="101600" prst="angle"/>
              <a:contourClr>
                <a:srgbClr val="000000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2">
                    <a:alpha val="89000"/>
                  </a:schemeClr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12BF-4628-B4DD-B62625E8C8D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>
                    <a:alpha val="89000"/>
                  </a:schemeClr>
                </a:solidFill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12BF-4628-B4DD-B62625E8C8D3}"/>
              </c:ext>
            </c:extLst>
          </c:dPt>
          <c:cat>
            <c:strRef>
              <c:f>Sheet1!$A$2:$A$3</c:f>
              <c:strCache>
                <c:ptCount val="2"/>
                <c:pt idx="0">
                  <c:v>Exit Price</c:v>
                </c:pt>
                <c:pt idx="1">
                  <c:v>Purchase Price</c:v>
                </c:pt>
              </c:strCache>
            </c:strRef>
          </c:cat>
          <c:val>
            <c:numRef>
              <c:f>Sheet1!$B$2:$B$3</c:f>
              <c:numCache>
                <c:formatCode>"$"#,##0.00_);[Red]\("$"#,##0.00\)</c:formatCode>
                <c:ptCount val="2"/>
                <c:pt idx="0">
                  <c:v>1092.98</c:v>
                </c:pt>
                <c:pt idx="1">
                  <c:v>637.04999999999995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2BF-4628-B4DD-B62625E8C8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50"/>
        <c:axId val="1274266847"/>
        <c:axId val="1274263487"/>
      </c:barChart>
      <c:catAx>
        <c:axId val="127426684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4263487"/>
        <c:crosses val="autoZero"/>
        <c:auto val="1"/>
        <c:lblAlgn val="ctr"/>
        <c:lblOffset val="100"/>
        <c:noMultiLvlLbl val="0"/>
      </c:catAx>
      <c:valAx>
        <c:axId val="1274263487"/>
        <c:scaling>
          <c:orientation val="minMax"/>
        </c:scaling>
        <c:delete val="0"/>
        <c:axPos val="l"/>
        <c:numFmt formatCode="&quot;$&quot;#,##0.00_);[Red]\(&quot;$&quot;#,##0.00\)" sourceLinked="0"/>
        <c:majorTickMark val="out"/>
        <c:minorTickMark val="none"/>
        <c:tickLblPos val="nextTo"/>
        <c:spPr>
          <a:noFill/>
          <a:ln>
            <a:solidFill>
              <a:schemeClr val="accent2">
                <a:alpha val="94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42668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416818315883473"/>
          <c:y val="0.12428053645165135"/>
          <c:w val="0.73336774342468036"/>
          <c:h val="0.1712705323153931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1"/>
              <a:t>Total Revenue (In Millions)</a:t>
            </a:r>
          </a:p>
        </c:rich>
      </c:tx>
      <c:layout>
        <c:manualLayout>
          <c:xMode val="edge"/>
          <c:yMode val="edge"/>
          <c:x val="0.31090294028004828"/>
          <c:y val="0.112779217365513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Total Revenue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DC3E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B17-431E-8E3B-42FA865B8864}"/>
              </c:ext>
            </c:extLst>
          </c:dPt>
          <c:dPt>
            <c:idx val="1"/>
            <c:invertIfNegative val="0"/>
            <c:bubble3D val="0"/>
            <c:spPr>
              <a:solidFill>
                <a:srgbClr val="4DC3E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0B17-431E-8E3B-42FA865B8864}"/>
              </c:ext>
            </c:extLst>
          </c:dPt>
          <c:dPt>
            <c:idx val="2"/>
            <c:invertIfNegative val="0"/>
            <c:bubble3D val="0"/>
            <c:spPr>
              <a:solidFill>
                <a:srgbClr val="4DC3E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B17-431E-8E3B-42FA865B8864}"/>
              </c:ext>
            </c:extLst>
          </c:dPt>
          <c:cat>
            <c:numRef>
              <c:f>Sheet1!$B$1:$K$1</c:f>
              <c:numCache>
                <c:formatCode>0\A;[Red]0\A</c:formatCode>
                <c:ptCount val="10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 formatCode="0\P_);\(0\P\)">
                  <c:v>2026</c:v>
                </c:pt>
                <c:pt idx="4" formatCode="0\P_);\(0\P\)">
                  <c:v>2027</c:v>
                </c:pt>
                <c:pt idx="5" formatCode="0\P_);\(0\P\)">
                  <c:v>2028</c:v>
                </c:pt>
                <c:pt idx="6" formatCode="0\P_);\(0\P\)">
                  <c:v>2029</c:v>
                </c:pt>
                <c:pt idx="7" formatCode="0\P_);\(0\P\)">
                  <c:v>2030</c:v>
                </c:pt>
                <c:pt idx="8" formatCode="0\P_);\(0\P\)">
                  <c:v>2031</c:v>
                </c:pt>
                <c:pt idx="9" formatCode="0\P_);\(0\P\)">
                  <c:v>2032</c:v>
                </c:pt>
              </c:numCache>
            </c:numRef>
          </c:cat>
          <c:val>
            <c:numRef>
              <c:f>Sheet1!$B$2:$K$2</c:f>
              <c:numCache>
                <c:formatCode>#,##0.00_);\(#,##0.00\)</c:formatCode>
                <c:ptCount val="10"/>
                <c:pt idx="0">
                  <c:v>362.56200000000001</c:v>
                </c:pt>
                <c:pt idx="1">
                  <c:v>350.38200000000001</c:v>
                </c:pt>
                <c:pt idx="2">
                  <c:v>349.69600000000003</c:v>
                </c:pt>
                <c:pt idx="3">
                  <c:v>356.00526309410873</c:v>
                </c:pt>
                <c:pt idx="4">
                  <c:v>365.98841140743713</c:v>
                </c:pt>
                <c:pt idx="5">
                  <c:v>379.91139264621347</c:v>
                </c:pt>
                <c:pt idx="6">
                  <c:v>398.16314776934473</c:v>
                </c:pt>
                <c:pt idx="7">
                  <c:v>421.27338768787178</c:v>
                </c:pt>
                <c:pt idx="8">
                  <c:v>441.51226143791808</c:v>
                </c:pt>
                <c:pt idx="9">
                  <c:v>464.19516146883984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17-431E-8E3B-42FA865B88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34173568"/>
        <c:axId val="834174048"/>
      </c:barChart>
      <c:catAx>
        <c:axId val="834173568"/>
        <c:scaling>
          <c:orientation val="minMax"/>
        </c:scaling>
        <c:delete val="0"/>
        <c:axPos val="b"/>
        <c:numFmt formatCode="0\A;[Red]0\A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4174048"/>
        <c:crosses val="autoZero"/>
        <c:auto val="1"/>
        <c:lblAlgn val="ctr"/>
        <c:lblOffset val="100"/>
        <c:noMultiLvlLbl val="0"/>
      </c:catAx>
      <c:valAx>
        <c:axId val="834174048"/>
        <c:scaling>
          <c:orientation val="minMax"/>
          <c:min val="300"/>
        </c:scaling>
        <c:delete val="0"/>
        <c:axPos val="l"/>
        <c:numFmt formatCode="&quot;$&quot;#,##0.0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417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CCSI!$Q$18</c:f>
              <c:strCache>
                <c:ptCount val="1"/>
                <c:pt idx="0">
                  <c:v>Amount (Millions)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CCSI!$P$19:$P$20</c:f>
              <c:strCache>
                <c:ptCount val="2"/>
                <c:pt idx="0">
                  <c:v>Market Cap</c:v>
                </c:pt>
                <c:pt idx="1">
                  <c:v>Debt</c:v>
                </c:pt>
              </c:strCache>
            </c:strRef>
          </c:cat>
          <c:val>
            <c:numRef>
              <c:f>CCSI!$Q$19:$Q$20</c:f>
              <c:numCache>
                <c:formatCode>0.0</c:formatCode>
                <c:ptCount val="2"/>
                <c:pt idx="0" formatCode="&quot;$&quot;#,##0.00">
                  <c:v>513.23503200000005</c:v>
                </c:pt>
                <c:pt idx="1">
                  <c:v>562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82-4F60-A853-5E401065E3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13921151"/>
        <c:axId val="2113922111"/>
      </c:barChart>
      <c:catAx>
        <c:axId val="21139211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3922111"/>
        <c:crosses val="autoZero"/>
        <c:auto val="1"/>
        <c:lblAlgn val="ctr"/>
        <c:lblOffset val="100"/>
        <c:noMultiLvlLbl val="0"/>
      </c:catAx>
      <c:valAx>
        <c:axId val="2113922111"/>
        <c:scaling>
          <c:orientation val="minMax"/>
        </c:scaling>
        <c:delete val="0"/>
        <c:axPos val="l"/>
        <c:numFmt formatCode="&quot;$&quot;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392115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Sheet1!$A$2:$A$9</cx:f>
        <cx:lvl ptCount="8">
          <cx:pt idx="0">EBITDA</cx:pt>
          <cx:pt idx="1">Capex</cx:pt>
          <cx:pt idx="2">pFCF</cx:pt>
        </cx:lvl>
      </cx:strDim>
      <cx:numDim type="val">
        <cx:f>Sheet1!$B$2:$B$9</cx:f>
        <cx:lvl ptCount="8" formatCode="General">
          <cx:pt idx="0">187</cx:pt>
          <cx:pt idx="1">-30</cx:pt>
          <cx:pt idx="2">157</cx:pt>
        </cx:lvl>
      </cx:numDim>
    </cx:data>
  </cx:chartData>
  <cx:chart>
    <cx:plotArea>
      <cx:plotAreaRegion>
        <cx:series layoutId="waterfall" uniqueId="{5362E8FC-DCF7-4422-B2ED-88B8F3751464}">
          <cx:tx>
            <cx:txData>
              <cx:f>Sheet1!$B$1</cx:f>
              <cx:v>The Cash Flow Bridge</cx:v>
            </cx:txData>
          </cx:tx>
          <cx:dataPt idx="0">
            <cx:spPr>
              <a:solidFill>
                <a:srgbClr val="005BBB"/>
              </a:solidFill>
            </cx:spPr>
          </cx:dataPt>
          <cx:dataPt idx="1">
            <cx:spPr>
              <a:solidFill>
                <a:srgbClr val="666666"/>
              </a:solidFill>
            </cx:spPr>
          </cx:dataPt>
          <cx:dataPt idx="2">
            <cx:spPr>
              <a:solidFill>
                <a:srgbClr val="00B050"/>
              </a:solidFill>
            </cx:spPr>
          </cx:dataPt>
          <cx:dataLabels>
            <cx:visibility seriesName="0" categoryName="0" value="1"/>
          </cx:dataLabels>
          <cx:dataId val="0"/>
          <cx:layoutPr>
            <cx:subtotals>
              <cx:idx val="0"/>
              <cx:idx val="2"/>
              <cx:idx val="4"/>
              <cx:idx val="7"/>
            </cx:subtotals>
          </cx:layoutPr>
        </cx:series>
      </cx:plotAreaRegion>
      <cx:axis id="0">
        <cx:catScaling gapWidth="0.5"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b="1"/>
            </a:pPr>
            <a:endParaRPr lang="en-US" sz="1197" b="1" i="0" u="none" strike="noStrike" baseline="0">
              <a:solidFill>
                <a:srgbClr val="666666">
                  <a:lumMod val="65000"/>
                  <a:lumOff val="35000"/>
                </a:srgbClr>
              </a:solidFill>
              <a:latin typeface="Arial"/>
            </a:endParaRPr>
          </a:p>
        </cx:txPr>
      </cx:axis>
      <cx:axis id="1" hidden="1">
        <cx:valScaling/>
        <cx:tickLabels/>
      </cx:axis>
    </cx:plotArea>
  </cx:chart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Sheet1!$A$2:$A$9</cx:f>
        <cx:lvl ptCount="8">
          <cx:pt idx="0">EBITDA</cx:pt>
          <cx:pt idx="1">Capex</cx:pt>
          <cx:pt idx="2">pFCF</cx:pt>
        </cx:lvl>
      </cx:strDim>
      <cx:numDim type="val">
        <cx:f>Sheet1!$B$2:$B$9</cx:f>
        <cx:lvl ptCount="8" formatCode="General">
          <cx:pt idx="0">187</cx:pt>
          <cx:pt idx="1">-30</cx:pt>
          <cx:pt idx="2">157</cx:pt>
        </cx:lvl>
      </cx:numDim>
    </cx:data>
  </cx:chartData>
  <cx:chart>
    <cx:plotArea>
      <cx:plotAreaRegion>
        <cx:series layoutId="waterfall" uniqueId="{5362E8FC-DCF7-4422-B2ED-88B8F3751464}">
          <cx:tx>
            <cx:txData>
              <cx:f>Sheet1!$B$1</cx:f>
              <cx:v>The Cash Flow Bridge</cx:v>
            </cx:txData>
          </cx:tx>
          <cx:dataPt idx="0">
            <cx:spPr>
              <a:solidFill>
                <a:srgbClr val="005BBB"/>
              </a:solidFill>
            </cx:spPr>
          </cx:dataPt>
          <cx:dataPt idx="1">
            <cx:spPr>
              <a:solidFill>
                <a:srgbClr val="666666"/>
              </a:solidFill>
            </cx:spPr>
          </cx:dataPt>
          <cx:dataPt idx="2">
            <cx:spPr>
              <a:solidFill>
                <a:srgbClr val="00B050"/>
              </a:solidFill>
            </cx:spPr>
          </cx:dataPt>
          <cx:dataLabels>
            <cx:visibility seriesName="0" categoryName="0" value="1"/>
          </cx:dataLabels>
          <cx:dataId val="0"/>
          <cx:layoutPr>
            <cx:subtotals>
              <cx:idx val="0"/>
              <cx:idx val="2"/>
              <cx:idx val="4"/>
              <cx:idx val="7"/>
            </cx:subtotals>
          </cx:layoutPr>
        </cx:series>
      </cx:plotAreaRegion>
      <cx:axis id="0">
        <cx:catScaling gapWidth="0.5"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b="1"/>
            </a:pPr>
            <a:endParaRPr lang="en-US" sz="1197" b="1" i="0" u="none" strike="noStrike" baseline="0">
              <a:solidFill>
                <a:srgbClr val="666666">
                  <a:lumMod val="65000"/>
                  <a:lumOff val="35000"/>
                </a:srgbClr>
              </a:solidFill>
              <a:latin typeface="Arial"/>
            </a:endParaRPr>
          </a:p>
        </cx:txPr>
      </cx:axis>
      <cx:axis id="1" hidden="1">
        <cx:valScaling/>
        <cx:tickLabels/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39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1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9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1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svg"/><Relationship Id="rId1" Type="http://schemas.openxmlformats.org/officeDocument/2006/relationships/image" Target="../media/image24.svg"/></Relationships>
</file>

<file path=ppt/diagrams/_rels/data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0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/Relationships>
</file>

<file path=ppt/diagrams/_rels/drawing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svg"/><Relationship Id="rId1" Type="http://schemas.openxmlformats.org/officeDocument/2006/relationships/image" Target="../media/image24.svg"/></Relationships>
</file>

<file path=ppt/diagrams/_rels/drawing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0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28D83D-2253-4AD5-82A0-AA28CF68E344}" type="doc">
      <dgm:prSet loTypeId="urn:microsoft.com/office/officeart/2008/layout/Increasing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E7BD307-E40D-4AC7-9284-96AE6FFC3237}">
      <dgm:prSet phldrT="[Text]" phldr="0" custT="1"/>
      <dgm:spPr/>
      <dgm:t>
        <a:bodyPr/>
        <a:lstStyle/>
        <a:p>
          <a:r>
            <a:rPr lang="en-US" sz="1800" b="1">
              <a:latin typeface="Arial"/>
              <a:cs typeface="Arial"/>
            </a:rPr>
            <a:t>2000s</a:t>
          </a:r>
        </a:p>
      </dgm:t>
    </dgm:pt>
    <dgm:pt modelId="{B5D6B53A-95E4-4487-A32C-487131DBC3A0}" type="parTrans" cxnId="{874ED612-CBC7-4501-9125-68BBAB228650}">
      <dgm:prSet/>
      <dgm:spPr/>
      <dgm:t>
        <a:bodyPr/>
        <a:lstStyle/>
        <a:p>
          <a:endParaRPr lang="en-US"/>
        </a:p>
      </dgm:t>
    </dgm:pt>
    <dgm:pt modelId="{A09946B7-A7A5-4543-AB0F-10CE15FAF553}" type="sibTrans" cxnId="{874ED612-CBC7-4501-9125-68BBAB228650}">
      <dgm:prSet/>
      <dgm:spPr/>
      <dgm:t>
        <a:bodyPr/>
        <a:lstStyle/>
        <a:p>
          <a:endParaRPr lang="en-US"/>
        </a:p>
      </dgm:t>
    </dgm:pt>
    <dgm:pt modelId="{E21AED2C-8B01-4FF7-8179-E52F6656C550}">
      <dgm:prSet phldrT="[Text]" phldr="0" custT="1"/>
      <dgm:spPr/>
      <dgm:t>
        <a:bodyPr/>
        <a:lstStyle/>
        <a:p>
          <a:r>
            <a:rPr lang="en-US" sz="1400">
              <a:latin typeface="Times New Roman"/>
              <a:cs typeface="Times New Roman"/>
            </a:rPr>
            <a:t>J2 builds cloud fax empire (eFax)</a:t>
          </a:r>
        </a:p>
      </dgm:t>
    </dgm:pt>
    <dgm:pt modelId="{CCD11CB4-A6D7-4301-9F3E-D0D2E05DC048}" type="parTrans" cxnId="{7637B7DA-75A3-4BBF-92EE-8DCC74521035}">
      <dgm:prSet/>
      <dgm:spPr/>
      <dgm:t>
        <a:bodyPr/>
        <a:lstStyle/>
        <a:p>
          <a:endParaRPr lang="en-US"/>
        </a:p>
      </dgm:t>
    </dgm:pt>
    <dgm:pt modelId="{8307AC69-578E-4262-B473-391CC14E8194}" type="sibTrans" cxnId="{7637B7DA-75A3-4BBF-92EE-8DCC74521035}">
      <dgm:prSet/>
      <dgm:spPr/>
      <dgm:t>
        <a:bodyPr/>
        <a:lstStyle/>
        <a:p>
          <a:endParaRPr lang="en-US"/>
        </a:p>
      </dgm:t>
    </dgm:pt>
    <dgm:pt modelId="{BAB7F0D9-78E7-4ADF-88B2-EA0CD7AA9523}">
      <dgm:prSet phldrT="[Text]" phldr="0" custT="1"/>
      <dgm:spPr/>
      <dgm:t>
        <a:bodyPr/>
        <a:lstStyle/>
        <a:p>
          <a:r>
            <a:rPr lang="en-US" sz="1800" b="1">
              <a:latin typeface="+mj-lt"/>
              <a:cs typeface="Times New Roman"/>
            </a:rPr>
            <a:t>2021 (Jul)</a:t>
          </a:r>
        </a:p>
      </dgm:t>
    </dgm:pt>
    <dgm:pt modelId="{EA66FA3A-6527-426B-B7FE-08C272A328F1}" type="parTrans" cxnId="{F3B5EAA0-9E6C-4EEF-B40E-CF0383E260B0}">
      <dgm:prSet/>
      <dgm:spPr/>
      <dgm:t>
        <a:bodyPr/>
        <a:lstStyle/>
        <a:p>
          <a:endParaRPr lang="en-US"/>
        </a:p>
      </dgm:t>
    </dgm:pt>
    <dgm:pt modelId="{30581EA9-C7C1-4C15-9818-02E8070C6B9D}" type="sibTrans" cxnId="{F3B5EAA0-9E6C-4EEF-B40E-CF0383E260B0}">
      <dgm:prSet/>
      <dgm:spPr/>
      <dgm:t>
        <a:bodyPr/>
        <a:lstStyle/>
        <a:p>
          <a:endParaRPr lang="en-US"/>
        </a:p>
      </dgm:t>
    </dgm:pt>
    <dgm:pt modelId="{3C9169B8-E1CD-4314-A225-8FC900CC5F9E}">
      <dgm:prSet phldrT="[Text]" custT="1"/>
      <dgm:spPr/>
      <dgm:t>
        <a:bodyPr/>
        <a:lstStyle/>
        <a:p>
          <a:pPr rtl="0"/>
          <a:r>
            <a:rPr lang="en-US" sz="1400" kern="1200">
              <a:latin typeface="Times New Roman"/>
              <a:cs typeface="Times New Roman"/>
            </a:rPr>
            <a:t>Prospective </a:t>
          </a:r>
          <a:r>
            <a:rPr lang="en-US" sz="1400" kern="1200">
              <a:solidFill>
                <a:srgbClr val="666666">
                  <a:hueOff val="0"/>
                  <a:satOff val="0"/>
                  <a:lumOff val="0"/>
                  <a:alphaOff val="0"/>
                </a:srgbClr>
              </a:solidFill>
              <a:latin typeface="Times New Roman"/>
              <a:ea typeface="+mn-ea"/>
              <a:cs typeface="Times New Roman"/>
            </a:rPr>
            <a:t>announced</a:t>
          </a:r>
        </a:p>
      </dgm:t>
    </dgm:pt>
    <dgm:pt modelId="{EE416A76-DD4E-4943-A2FD-9DED06EC7858}" type="parTrans" cxnId="{8675AF9C-3D41-4CF9-A191-025DB506C824}">
      <dgm:prSet/>
      <dgm:spPr/>
      <dgm:t>
        <a:bodyPr/>
        <a:lstStyle/>
        <a:p>
          <a:endParaRPr lang="en-US"/>
        </a:p>
      </dgm:t>
    </dgm:pt>
    <dgm:pt modelId="{221313FF-B79A-473B-B71C-A2248928D9EE}" type="sibTrans" cxnId="{8675AF9C-3D41-4CF9-A191-025DB506C824}">
      <dgm:prSet/>
      <dgm:spPr/>
      <dgm:t>
        <a:bodyPr/>
        <a:lstStyle/>
        <a:p>
          <a:endParaRPr lang="en-US"/>
        </a:p>
      </dgm:t>
    </dgm:pt>
    <dgm:pt modelId="{E0D96C94-91E0-48AD-9FB8-858CF3CE6559}">
      <dgm:prSet phldrT="[Text]" phldr="0" custT="1"/>
      <dgm:spPr/>
      <dgm:t>
        <a:bodyPr/>
        <a:lstStyle/>
        <a:p>
          <a:r>
            <a:rPr lang="en-US" sz="2000" b="1">
              <a:latin typeface="+mj-lt"/>
              <a:cs typeface="Times New Roman"/>
            </a:rPr>
            <a:t>2021 (Oct</a:t>
          </a:r>
          <a:r>
            <a:rPr lang="en-US" sz="2000" b="1">
              <a:latin typeface="Times New Roman"/>
              <a:cs typeface="Times New Roman"/>
            </a:rPr>
            <a:t>)</a:t>
          </a:r>
        </a:p>
      </dgm:t>
    </dgm:pt>
    <dgm:pt modelId="{47EFCC53-848C-46D6-AC1B-193BBA667E20}" type="parTrans" cxnId="{F37D406F-42A4-486E-8803-609A6E8DB233}">
      <dgm:prSet/>
      <dgm:spPr/>
      <dgm:t>
        <a:bodyPr/>
        <a:lstStyle/>
        <a:p>
          <a:endParaRPr lang="en-US"/>
        </a:p>
      </dgm:t>
    </dgm:pt>
    <dgm:pt modelId="{136CBF6F-E326-4B73-9FFA-80E2EA1CE72A}" type="sibTrans" cxnId="{F37D406F-42A4-486E-8803-609A6E8DB233}">
      <dgm:prSet/>
      <dgm:spPr/>
      <dgm:t>
        <a:bodyPr/>
        <a:lstStyle/>
        <a:p>
          <a:endParaRPr lang="en-US"/>
        </a:p>
      </dgm:t>
    </dgm:pt>
    <dgm:pt modelId="{6B27AE90-6AE6-4A75-AC1F-067CDD02BBA7}">
      <dgm:prSet phldrT="[Text]" phldr="0" custT="1"/>
      <dgm:spPr/>
      <dgm:t>
        <a:bodyPr/>
        <a:lstStyle/>
        <a:p>
          <a:pPr rtl="0"/>
          <a:r>
            <a:rPr lang="en-US" sz="1400">
              <a:latin typeface="Times New Roman"/>
              <a:cs typeface="Times New Roman"/>
            </a:rPr>
            <a:t>Listed on the NASDAQ</a:t>
          </a:r>
        </a:p>
      </dgm:t>
    </dgm:pt>
    <dgm:pt modelId="{205F29F8-16CD-4435-A953-7BF8FE918ACA}" type="parTrans" cxnId="{98C330BB-51EE-438E-B1AA-CC28359DF0E6}">
      <dgm:prSet/>
      <dgm:spPr/>
      <dgm:t>
        <a:bodyPr/>
        <a:lstStyle/>
        <a:p>
          <a:endParaRPr lang="en-US"/>
        </a:p>
      </dgm:t>
    </dgm:pt>
    <dgm:pt modelId="{44DFACD5-306B-4FEC-B03A-BB0167F0D5D8}" type="sibTrans" cxnId="{98C330BB-51EE-438E-B1AA-CC28359DF0E6}">
      <dgm:prSet/>
      <dgm:spPr/>
      <dgm:t>
        <a:bodyPr/>
        <a:lstStyle/>
        <a:p>
          <a:endParaRPr lang="en-US"/>
        </a:p>
      </dgm:t>
    </dgm:pt>
    <dgm:pt modelId="{BF0D0B5A-8B02-421D-A648-93519AEFDFDC}">
      <dgm:prSet phldrT="[Text]" phldr="0" custT="1"/>
      <dgm:spPr/>
      <dgm:t>
        <a:bodyPr/>
        <a:lstStyle/>
        <a:p>
          <a:endParaRPr lang="en-US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EA375D-FA9A-4A69-86E8-C0408096F095}" type="parTrans" cxnId="{7159A901-BADA-4C23-B6A5-6754E021E8AC}">
      <dgm:prSet/>
      <dgm:spPr/>
      <dgm:t>
        <a:bodyPr/>
        <a:lstStyle/>
        <a:p>
          <a:endParaRPr lang="en-US"/>
        </a:p>
      </dgm:t>
    </dgm:pt>
    <dgm:pt modelId="{24C4C73D-0C66-4E11-8199-24AC3397F67A}" type="sibTrans" cxnId="{7159A901-BADA-4C23-B6A5-6754E021E8AC}">
      <dgm:prSet/>
      <dgm:spPr/>
      <dgm:t>
        <a:bodyPr/>
        <a:lstStyle/>
        <a:p>
          <a:endParaRPr lang="en-US"/>
        </a:p>
      </dgm:t>
    </dgm:pt>
    <dgm:pt modelId="{B6E7D748-0997-41DD-A5CB-273CED147BE4}" type="pres">
      <dgm:prSet presAssocID="{2B28D83D-2253-4AD5-82A0-AA28CF68E344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</dgm:pt>
    <dgm:pt modelId="{56C3CA22-B97B-405C-9049-3E2D08EA507A}" type="pres">
      <dgm:prSet presAssocID="{AE7BD307-E40D-4AC7-9284-96AE6FFC3237}" presName="composite" presStyleCnt="0"/>
      <dgm:spPr/>
    </dgm:pt>
    <dgm:pt modelId="{B6BF0D0E-733E-4F6A-A9E6-440BEE6D0A9E}" type="pres">
      <dgm:prSet presAssocID="{AE7BD307-E40D-4AC7-9284-96AE6FFC3237}" presName="BackAccent" presStyleLbl="bgShp" presStyleIdx="0" presStyleCnt="3"/>
      <dgm:spPr/>
    </dgm:pt>
    <dgm:pt modelId="{B5AA7ADC-43B4-4E47-85F9-BBFF25D17BDD}" type="pres">
      <dgm:prSet presAssocID="{AE7BD307-E40D-4AC7-9284-96AE6FFC3237}" presName="Accent" presStyleLbl="alignNode1" presStyleIdx="0" presStyleCnt="3"/>
      <dgm:spPr/>
    </dgm:pt>
    <dgm:pt modelId="{F3001414-71A5-438F-BAAB-688C3685500A}" type="pres">
      <dgm:prSet presAssocID="{AE7BD307-E40D-4AC7-9284-96AE6FFC3237}" presName="Child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DC215955-AF97-4B2C-A42C-9CEBE0DD875A}" type="pres">
      <dgm:prSet presAssocID="{AE7BD307-E40D-4AC7-9284-96AE6FFC3237}" presName="Parent" presStyleLbl="revTx" presStyleIdx="1" presStyleCnt="6">
        <dgm:presLayoutVars>
          <dgm:chMax val="1"/>
          <dgm:chPref val="1"/>
          <dgm:bulletEnabled val="1"/>
        </dgm:presLayoutVars>
      </dgm:prSet>
      <dgm:spPr/>
    </dgm:pt>
    <dgm:pt modelId="{3130F407-26C1-47BB-B078-58A3B56C4D38}" type="pres">
      <dgm:prSet presAssocID="{A09946B7-A7A5-4543-AB0F-10CE15FAF553}" presName="sibTrans" presStyleCnt="0"/>
      <dgm:spPr/>
    </dgm:pt>
    <dgm:pt modelId="{8400C4B4-F803-485E-950B-8EF9A85A6FF3}" type="pres">
      <dgm:prSet presAssocID="{BAB7F0D9-78E7-4ADF-88B2-EA0CD7AA9523}" presName="composite" presStyleCnt="0"/>
      <dgm:spPr/>
    </dgm:pt>
    <dgm:pt modelId="{E3DEC8C9-6AD8-4805-ACF2-C0DE01F09006}" type="pres">
      <dgm:prSet presAssocID="{BAB7F0D9-78E7-4ADF-88B2-EA0CD7AA9523}" presName="BackAccent" presStyleLbl="bgShp" presStyleIdx="1" presStyleCnt="3"/>
      <dgm:spPr/>
    </dgm:pt>
    <dgm:pt modelId="{C79C46A3-F806-42FE-9D50-356765BA1229}" type="pres">
      <dgm:prSet presAssocID="{BAB7F0D9-78E7-4ADF-88B2-EA0CD7AA9523}" presName="Accent" presStyleLbl="alignNode1" presStyleIdx="1" presStyleCnt="3"/>
      <dgm:spPr/>
    </dgm:pt>
    <dgm:pt modelId="{E6D447B0-C89E-4FE3-B4A7-44F9B1C9100C}" type="pres">
      <dgm:prSet presAssocID="{BAB7F0D9-78E7-4ADF-88B2-EA0CD7AA9523}" presName="Child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F61DDDAC-FFD1-4DEC-9A7F-6B6DC465C790}" type="pres">
      <dgm:prSet presAssocID="{BAB7F0D9-78E7-4ADF-88B2-EA0CD7AA9523}" presName="Parent" presStyleLbl="revTx" presStyleIdx="3" presStyleCnt="6">
        <dgm:presLayoutVars>
          <dgm:chMax val="1"/>
          <dgm:chPref val="1"/>
          <dgm:bulletEnabled val="1"/>
        </dgm:presLayoutVars>
      </dgm:prSet>
      <dgm:spPr/>
    </dgm:pt>
    <dgm:pt modelId="{99A638B8-651F-44C3-A419-00240CEA5EF3}" type="pres">
      <dgm:prSet presAssocID="{30581EA9-C7C1-4C15-9818-02E8070C6B9D}" presName="sibTrans" presStyleCnt="0"/>
      <dgm:spPr/>
    </dgm:pt>
    <dgm:pt modelId="{934C9F93-20C8-4597-9D4E-897F7093AE4F}" type="pres">
      <dgm:prSet presAssocID="{E0D96C94-91E0-48AD-9FB8-858CF3CE6559}" presName="composite" presStyleCnt="0"/>
      <dgm:spPr/>
    </dgm:pt>
    <dgm:pt modelId="{7BA9760A-6B6A-4BCF-8D8C-7CAC10EE64EB}" type="pres">
      <dgm:prSet presAssocID="{E0D96C94-91E0-48AD-9FB8-858CF3CE6559}" presName="BackAccent" presStyleLbl="bgShp" presStyleIdx="2" presStyleCnt="3"/>
      <dgm:spPr/>
    </dgm:pt>
    <dgm:pt modelId="{BD2ECAE6-FA3B-4FF8-BC73-C34372E6E404}" type="pres">
      <dgm:prSet presAssocID="{E0D96C94-91E0-48AD-9FB8-858CF3CE6559}" presName="Accent" presStyleLbl="alignNode1" presStyleIdx="2" presStyleCnt="3"/>
      <dgm:spPr/>
    </dgm:pt>
    <dgm:pt modelId="{BA0205C3-A78F-4937-B257-87333A78BBC4}" type="pres">
      <dgm:prSet presAssocID="{E0D96C94-91E0-48AD-9FB8-858CF3CE6559}" presName="Child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BA6AA439-0182-438C-83AD-A67BA32B7151}" type="pres">
      <dgm:prSet presAssocID="{E0D96C94-91E0-48AD-9FB8-858CF3CE6559}" presName="Parent" presStyleLbl="revTx" presStyleIdx="5" presStyleCnt="6">
        <dgm:presLayoutVars>
          <dgm:chMax val="1"/>
          <dgm:chPref val="1"/>
          <dgm:bulletEnabled val="1"/>
        </dgm:presLayoutVars>
      </dgm:prSet>
      <dgm:spPr/>
    </dgm:pt>
  </dgm:ptLst>
  <dgm:cxnLst>
    <dgm:cxn modelId="{7159A901-BADA-4C23-B6A5-6754E021E8AC}" srcId="{E21AED2C-8B01-4FF7-8179-E52F6656C550}" destId="{BF0D0B5A-8B02-421D-A648-93519AEFDFDC}" srcOrd="0" destOrd="0" parTransId="{6EEA375D-FA9A-4A69-86E8-C0408096F095}" sibTransId="{24C4C73D-0C66-4E11-8199-24AC3397F67A}"/>
    <dgm:cxn modelId="{38E5EF05-E12D-4589-BBD3-AB7E32085A47}" type="presOf" srcId="{6B27AE90-6AE6-4A75-AC1F-067CDD02BBA7}" destId="{BA0205C3-A78F-4937-B257-87333A78BBC4}" srcOrd="0" destOrd="0" presId="urn:microsoft.com/office/officeart/2008/layout/IncreasingCircleProcess"/>
    <dgm:cxn modelId="{874ED612-CBC7-4501-9125-68BBAB228650}" srcId="{2B28D83D-2253-4AD5-82A0-AA28CF68E344}" destId="{AE7BD307-E40D-4AC7-9284-96AE6FFC3237}" srcOrd="0" destOrd="0" parTransId="{B5D6B53A-95E4-4487-A32C-487131DBC3A0}" sibTransId="{A09946B7-A7A5-4543-AB0F-10CE15FAF553}"/>
    <dgm:cxn modelId="{61408913-FBB5-4296-A964-C9C811624067}" type="presOf" srcId="{AE7BD307-E40D-4AC7-9284-96AE6FFC3237}" destId="{DC215955-AF97-4B2C-A42C-9CEBE0DD875A}" srcOrd="0" destOrd="0" presId="urn:microsoft.com/office/officeart/2008/layout/IncreasingCircleProcess"/>
    <dgm:cxn modelId="{F37D406F-42A4-486E-8803-609A6E8DB233}" srcId="{2B28D83D-2253-4AD5-82A0-AA28CF68E344}" destId="{E0D96C94-91E0-48AD-9FB8-858CF3CE6559}" srcOrd="2" destOrd="0" parTransId="{47EFCC53-848C-46D6-AC1B-193BBA667E20}" sibTransId="{136CBF6F-E326-4B73-9FFA-80E2EA1CE72A}"/>
    <dgm:cxn modelId="{8AB16A76-3555-4899-901C-14CEEF0330BE}" type="presOf" srcId="{E21AED2C-8B01-4FF7-8179-E52F6656C550}" destId="{F3001414-71A5-438F-BAAB-688C3685500A}" srcOrd="0" destOrd="0" presId="urn:microsoft.com/office/officeart/2008/layout/IncreasingCircleProcess"/>
    <dgm:cxn modelId="{8675AF9C-3D41-4CF9-A191-025DB506C824}" srcId="{BAB7F0D9-78E7-4ADF-88B2-EA0CD7AA9523}" destId="{3C9169B8-E1CD-4314-A225-8FC900CC5F9E}" srcOrd="0" destOrd="0" parTransId="{EE416A76-DD4E-4943-A2FD-9DED06EC7858}" sibTransId="{221313FF-B79A-473B-B71C-A2248928D9EE}"/>
    <dgm:cxn modelId="{0BB85B9F-2F0A-4465-9E7E-9D71247CE84E}" type="presOf" srcId="{BAB7F0D9-78E7-4ADF-88B2-EA0CD7AA9523}" destId="{F61DDDAC-FFD1-4DEC-9A7F-6B6DC465C790}" srcOrd="0" destOrd="0" presId="urn:microsoft.com/office/officeart/2008/layout/IncreasingCircleProcess"/>
    <dgm:cxn modelId="{F3B5EAA0-9E6C-4EEF-B40E-CF0383E260B0}" srcId="{2B28D83D-2253-4AD5-82A0-AA28CF68E344}" destId="{BAB7F0D9-78E7-4ADF-88B2-EA0CD7AA9523}" srcOrd="1" destOrd="0" parTransId="{EA66FA3A-6527-426B-B7FE-08C272A328F1}" sibTransId="{30581EA9-C7C1-4C15-9818-02E8070C6B9D}"/>
    <dgm:cxn modelId="{B452C1A1-3D5A-49E4-BD79-DEB4F726EDD1}" type="presOf" srcId="{2B28D83D-2253-4AD5-82A0-AA28CF68E344}" destId="{B6E7D748-0997-41DD-A5CB-273CED147BE4}" srcOrd="0" destOrd="0" presId="urn:microsoft.com/office/officeart/2008/layout/IncreasingCircleProcess"/>
    <dgm:cxn modelId="{98C330BB-51EE-438E-B1AA-CC28359DF0E6}" srcId="{E0D96C94-91E0-48AD-9FB8-858CF3CE6559}" destId="{6B27AE90-6AE6-4A75-AC1F-067CDD02BBA7}" srcOrd="0" destOrd="0" parTransId="{205F29F8-16CD-4435-A953-7BF8FE918ACA}" sibTransId="{44DFACD5-306B-4FEC-B03A-BB0167F0D5D8}"/>
    <dgm:cxn modelId="{7637B7DA-75A3-4BBF-92EE-8DCC74521035}" srcId="{AE7BD307-E40D-4AC7-9284-96AE6FFC3237}" destId="{E21AED2C-8B01-4FF7-8179-E52F6656C550}" srcOrd="0" destOrd="0" parTransId="{CCD11CB4-A6D7-4301-9F3E-D0D2E05DC048}" sibTransId="{8307AC69-578E-4262-B473-391CC14E8194}"/>
    <dgm:cxn modelId="{6974B9DB-0D0D-46D6-AD2A-BE39B335C218}" type="presOf" srcId="{E0D96C94-91E0-48AD-9FB8-858CF3CE6559}" destId="{BA6AA439-0182-438C-83AD-A67BA32B7151}" srcOrd="0" destOrd="0" presId="urn:microsoft.com/office/officeart/2008/layout/IncreasingCircleProcess"/>
    <dgm:cxn modelId="{4FB637E3-343A-453E-802E-8CD45CAD867B}" type="presOf" srcId="{BF0D0B5A-8B02-421D-A648-93519AEFDFDC}" destId="{F3001414-71A5-438F-BAAB-688C3685500A}" srcOrd="0" destOrd="1" presId="urn:microsoft.com/office/officeart/2008/layout/IncreasingCircleProcess"/>
    <dgm:cxn modelId="{CC78E1EF-8441-4FFF-9963-CA23FA5ED407}" type="presOf" srcId="{3C9169B8-E1CD-4314-A225-8FC900CC5F9E}" destId="{E6D447B0-C89E-4FE3-B4A7-44F9B1C9100C}" srcOrd="0" destOrd="0" presId="urn:microsoft.com/office/officeart/2008/layout/IncreasingCircleProcess"/>
    <dgm:cxn modelId="{95A5C08F-C0E8-440E-A97A-953C19BDD63D}" type="presParOf" srcId="{B6E7D748-0997-41DD-A5CB-273CED147BE4}" destId="{56C3CA22-B97B-405C-9049-3E2D08EA507A}" srcOrd="0" destOrd="0" presId="urn:microsoft.com/office/officeart/2008/layout/IncreasingCircleProcess"/>
    <dgm:cxn modelId="{E80B3898-6401-41CF-AD36-1CC4C9ABF05B}" type="presParOf" srcId="{56C3CA22-B97B-405C-9049-3E2D08EA507A}" destId="{B6BF0D0E-733E-4F6A-A9E6-440BEE6D0A9E}" srcOrd="0" destOrd="0" presId="urn:microsoft.com/office/officeart/2008/layout/IncreasingCircleProcess"/>
    <dgm:cxn modelId="{B18A425C-FEF5-4B6B-BC57-09C2A2060974}" type="presParOf" srcId="{56C3CA22-B97B-405C-9049-3E2D08EA507A}" destId="{B5AA7ADC-43B4-4E47-85F9-BBFF25D17BDD}" srcOrd="1" destOrd="0" presId="urn:microsoft.com/office/officeart/2008/layout/IncreasingCircleProcess"/>
    <dgm:cxn modelId="{1EE0FD54-D47C-4B88-BC50-C9B3CCF3FE66}" type="presParOf" srcId="{56C3CA22-B97B-405C-9049-3E2D08EA507A}" destId="{F3001414-71A5-438F-BAAB-688C3685500A}" srcOrd="2" destOrd="0" presId="urn:microsoft.com/office/officeart/2008/layout/IncreasingCircleProcess"/>
    <dgm:cxn modelId="{CE36FED8-6C78-4CAF-A999-C2222F04D14C}" type="presParOf" srcId="{56C3CA22-B97B-405C-9049-3E2D08EA507A}" destId="{DC215955-AF97-4B2C-A42C-9CEBE0DD875A}" srcOrd="3" destOrd="0" presId="urn:microsoft.com/office/officeart/2008/layout/IncreasingCircleProcess"/>
    <dgm:cxn modelId="{A7518223-01FE-4650-A35F-5B47CB38F7C9}" type="presParOf" srcId="{B6E7D748-0997-41DD-A5CB-273CED147BE4}" destId="{3130F407-26C1-47BB-B078-58A3B56C4D38}" srcOrd="1" destOrd="0" presId="urn:microsoft.com/office/officeart/2008/layout/IncreasingCircleProcess"/>
    <dgm:cxn modelId="{0C0C352B-A68A-4615-B6AE-A0DC55317D0B}" type="presParOf" srcId="{B6E7D748-0997-41DD-A5CB-273CED147BE4}" destId="{8400C4B4-F803-485E-950B-8EF9A85A6FF3}" srcOrd="2" destOrd="0" presId="urn:microsoft.com/office/officeart/2008/layout/IncreasingCircleProcess"/>
    <dgm:cxn modelId="{4A46F5A5-AF53-4323-ADBB-B34402AFD466}" type="presParOf" srcId="{8400C4B4-F803-485E-950B-8EF9A85A6FF3}" destId="{E3DEC8C9-6AD8-4805-ACF2-C0DE01F09006}" srcOrd="0" destOrd="0" presId="urn:microsoft.com/office/officeart/2008/layout/IncreasingCircleProcess"/>
    <dgm:cxn modelId="{46D880DE-CAB3-4ED8-8443-C862AED33587}" type="presParOf" srcId="{8400C4B4-F803-485E-950B-8EF9A85A6FF3}" destId="{C79C46A3-F806-42FE-9D50-356765BA1229}" srcOrd="1" destOrd="0" presId="urn:microsoft.com/office/officeart/2008/layout/IncreasingCircleProcess"/>
    <dgm:cxn modelId="{C69706A1-B997-4E75-B5F3-C12B7F1FA2F6}" type="presParOf" srcId="{8400C4B4-F803-485E-950B-8EF9A85A6FF3}" destId="{E6D447B0-C89E-4FE3-B4A7-44F9B1C9100C}" srcOrd="2" destOrd="0" presId="urn:microsoft.com/office/officeart/2008/layout/IncreasingCircleProcess"/>
    <dgm:cxn modelId="{4460BA2F-4B7F-47E2-AFDF-668C847B14EC}" type="presParOf" srcId="{8400C4B4-F803-485E-950B-8EF9A85A6FF3}" destId="{F61DDDAC-FFD1-4DEC-9A7F-6B6DC465C790}" srcOrd="3" destOrd="0" presId="urn:microsoft.com/office/officeart/2008/layout/IncreasingCircleProcess"/>
    <dgm:cxn modelId="{02567328-D4F4-40FE-A8A3-83372ACEC2C4}" type="presParOf" srcId="{B6E7D748-0997-41DD-A5CB-273CED147BE4}" destId="{99A638B8-651F-44C3-A419-00240CEA5EF3}" srcOrd="3" destOrd="0" presId="urn:microsoft.com/office/officeart/2008/layout/IncreasingCircleProcess"/>
    <dgm:cxn modelId="{D342967E-D7CC-4A43-BB24-8E613C236B10}" type="presParOf" srcId="{B6E7D748-0997-41DD-A5CB-273CED147BE4}" destId="{934C9F93-20C8-4597-9D4E-897F7093AE4F}" srcOrd="4" destOrd="0" presId="urn:microsoft.com/office/officeart/2008/layout/IncreasingCircleProcess"/>
    <dgm:cxn modelId="{A2021B2A-C64F-43E7-9715-489794DBB3B9}" type="presParOf" srcId="{934C9F93-20C8-4597-9D4E-897F7093AE4F}" destId="{7BA9760A-6B6A-4BCF-8D8C-7CAC10EE64EB}" srcOrd="0" destOrd="0" presId="urn:microsoft.com/office/officeart/2008/layout/IncreasingCircleProcess"/>
    <dgm:cxn modelId="{948EFDFD-E370-449B-83CE-B4C823A68999}" type="presParOf" srcId="{934C9F93-20C8-4597-9D4E-897F7093AE4F}" destId="{BD2ECAE6-FA3B-4FF8-BC73-C34372E6E404}" srcOrd="1" destOrd="0" presId="urn:microsoft.com/office/officeart/2008/layout/IncreasingCircleProcess"/>
    <dgm:cxn modelId="{620DCA9C-1F99-4F36-AD89-B04F1FA9701C}" type="presParOf" srcId="{934C9F93-20C8-4597-9D4E-897F7093AE4F}" destId="{BA0205C3-A78F-4937-B257-87333A78BBC4}" srcOrd="2" destOrd="0" presId="urn:microsoft.com/office/officeart/2008/layout/IncreasingCircleProcess"/>
    <dgm:cxn modelId="{26A0201F-57D3-416C-A2CD-4CCEA81B8FE9}" type="presParOf" srcId="{934C9F93-20C8-4597-9D4E-897F7093AE4F}" destId="{BA6AA439-0182-438C-83AD-A67BA32B7151}" srcOrd="3" destOrd="0" presId="urn:microsoft.com/office/officeart/2008/layout/IncreasingCircleProces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4784E3A-B756-4E09-B8E4-142ED3508892}" type="doc">
      <dgm:prSet loTypeId="urn:microsoft.com/office/officeart/2005/8/layout/hProcess11" loCatId="process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91256042-8612-4409-80FA-C3A7E95F8F1E}">
      <dgm:prSet custT="1"/>
      <dgm:spPr/>
      <dgm:t>
        <a:bodyPr/>
        <a:lstStyle/>
        <a:p>
          <a:r>
            <a:rPr lang="en-US" sz="1400" b="1"/>
            <a:t>(2026–2028) PHASE I: Privatize &amp; Penetrate</a:t>
          </a:r>
        </a:p>
      </dgm:t>
    </dgm:pt>
    <dgm:pt modelId="{B3D5BDCE-BA4E-403C-A138-91D803B7FDF6}" type="parTrans" cxnId="{FAA091A1-2C90-4337-BBB3-21B95009D0E7}">
      <dgm:prSet/>
      <dgm:spPr/>
      <dgm:t>
        <a:bodyPr/>
        <a:lstStyle/>
        <a:p>
          <a:endParaRPr lang="en-US"/>
        </a:p>
      </dgm:t>
    </dgm:pt>
    <dgm:pt modelId="{28FC1A8D-0ACB-43FB-8D61-F70A43141814}" type="sibTrans" cxnId="{FAA091A1-2C90-4337-BBB3-21B95009D0E7}">
      <dgm:prSet/>
      <dgm:spPr/>
      <dgm:t>
        <a:bodyPr/>
        <a:lstStyle/>
        <a:p>
          <a:endParaRPr lang="en-US"/>
        </a:p>
      </dgm:t>
    </dgm:pt>
    <dgm:pt modelId="{EEE6983E-15D5-4974-9C26-584343BE6B53}">
      <dgm:prSet custT="1"/>
      <dgm:spPr/>
      <dgm:t>
        <a:bodyPr/>
        <a:lstStyle/>
        <a:p>
          <a:r>
            <a:rPr lang="en-US" sz="1400" b="1"/>
            <a:t>(2028–2029) PHASE II: Roll-Up &amp; Network Expansion</a:t>
          </a:r>
        </a:p>
      </dgm:t>
    </dgm:pt>
    <dgm:pt modelId="{B0A73115-2091-4210-BE04-1F886052BA42}" type="parTrans" cxnId="{F7545572-C7DB-4064-B792-0D5DE80BD0B0}">
      <dgm:prSet/>
      <dgm:spPr/>
      <dgm:t>
        <a:bodyPr/>
        <a:lstStyle/>
        <a:p>
          <a:endParaRPr lang="en-US"/>
        </a:p>
      </dgm:t>
    </dgm:pt>
    <dgm:pt modelId="{2B481A00-DEBE-4CED-B597-B21CB7599F22}" type="sibTrans" cxnId="{F7545572-C7DB-4064-B792-0D5DE80BD0B0}">
      <dgm:prSet/>
      <dgm:spPr/>
      <dgm:t>
        <a:bodyPr/>
        <a:lstStyle/>
        <a:p>
          <a:endParaRPr lang="en-US"/>
        </a:p>
      </dgm:t>
    </dgm:pt>
    <dgm:pt modelId="{EFA7893E-354E-4555-804A-879AEFAB4491}">
      <dgm:prSet custT="1"/>
      <dgm:spPr/>
      <dgm:t>
        <a:bodyPr/>
        <a:lstStyle/>
        <a:p>
          <a:r>
            <a:rPr lang="en-US" sz="1400" b="1"/>
            <a:t>(2030-2032) PHASE III: Data Monetization &amp; Expansion</a:t>
          </a:r>
        </a:p>
      </dgm:t>
    </dgm:pt>
    <dgm:pt modelId="{C46CFC55-44AF-4096-99E1-029D39442F57}" type="parTrans" cxnId="{58BCA784-FC2F-404F-9B0A-8BF4D11341E7}">
      <dgm:prSet/>
      <dgm:spPr/>
      <dgm:t>
        <a:bodyPr/>
        <a:lstStyle/>
        <a:p>
          <a:endParaRPr lang="en-US"/>
        </a:p>
      </dgm:t>
    </dgm:pt>
    <dgm:pt modelId="{F36E68FD-9381-4128-BE6D-7D74AD6C0BB7}" type="sibTrans" cxnId="{58BCA784-FC2F-404F-9B0A-8BF4D11341E7}">
      <dgm:prSet/>
      <dgm:spPr/>
      <dgm:t>
        <a:bodyPr/>
        <a:lstStyle/>
        <a:p>
          <a:endParaRPr lang="en-US"/>
        </a:p>
      </dgm:t>
    </dgm:pt>
    <dgm:pt modelId="{C8459DBC-236C-45E9-933A-F3C74DBC4B61}">
      <dgm:prSet custT="1"/>
      <dgm:spPr/>
      <dgm:t>
        <a:bodyPr/>
        <a:lstStyle/>
        <a:p>
          <a:r>
            <a:rPr lang="en-US" sz="1400"/>
            <a:t>(</a:t>
          </a:r>
          <a:r>
            <a:rPr lang="en-US" sz="1400" b="1"/>
            <a:t>2032) EXIT</a:t>
          </a:r>
        </a:p>
      </dgm:t>
    </dgm:pt>
    <dgm:pt modelId="{C8B5EE44-77E0-4998-A0B0-3A4A79320410}" type="parTrans" cxnId="{B22E4E27-9889-40B3-B2BE-3266FFE00B34}">
      <dgm:prSet/>
      <dgm:spPr/>
      <dgm:t>
        <a:bodyPr/>
        <a:lstStyle/>
        <a:p>
          <a:endParaRPr lang="en-US"/>
        </a:p>
      </dgm:t>
    </dgm:pt>
    <dgm:pt modelId="{026656FC-1E74-4425-AD0F-E77FC3B09C16}" type="sibTrans" cxnId="{B22E4E27-9889-40B3-B2BE-3266FFE00B34}">
      <dgm:prSet/>
      <dgm:spPr/>
      <dgm:t>
        <a:bodyPr/>
        <a:lstStyle/>
        <a:p>
          <a:endParaRPr lang="en-US"/>
        </a:p>
      </dgm:t>
    </dgm:pt>
    <dgm:pt modelId="{E726B731-BC82-43B8-92CA-4103807F4A63}" type="pres">
      <dgm:prSet presAssocID="{B4784E3A-B756-4E09-B8E4-142ED3508892}" presName="Name0" presStyleCnt="0">
        <dgm:presLayoutVars>
          <dgm:dir/>
          <dgm:resizeHandles val="exact"/>
        </dgm:presLayoutVars>
      </dgm:prSet>
      <dgm:spPr/>
    </dgm:pt>
    <dgm:pt modelId="{5D58DF7A-CADF-4229-AD61-917F7561B5DE}" type="pres">
      <dgm:prSet presAssocID="{B4784E3A-B756-4E09-B8E4-142ED3508892}" presName="arrow" presStyleLbl="bgShp" presStyleIdx="0" presStyleCnt="1"/>
      <dgm:spPr/>
    </dgm:pt>
    <dgm:pt modelId="{B08E4A4C-0D05-43E9-8457-C9E3F0A19B4F}" type="pres">
      <dgm:prSet presAssocID="{B4784E3A-B756-4E09-B8E4-142ED3508892}" presName="points" presStyleCnt="0"/>
      <dgm:spPr/>
    </dgm:pt>
    <dgm:pt modelId="{01F0C0FB-EC93-4C23-AEF8-68625130CDFB}" type="pres">
      <dgm:prSet presAssocID="{91256042-8612-4409-80FA-C3A7E95F8F1E}" presName="compositeA" presStyleCnt="0"/>
      <dgm:spPr/>
    </dgm:pt>
    <dgm:pt modelId="{F6BDD3ED-B8F6-4472-B772-60873AB8A894}" type="pres">
      <dgm:prSet presAssocID="{91256042-8612-4409-80FA-C3A7E95F8F1E}" presName="textA" presStyleLbl="revTx" presStyleIdx="0" presStyleCnt="4" custScaleX="319388" custScaleY="104649">
        <dgm:presLayoutVars>
          <dgm:bulletEnabled val="1"/>
        </dgm:presLayoutVars>
      </dgm:prSet>
      <dgm:spPr/>
    </dgm:pt>
    <dgm:pt modelId="{0A3CC23C-32E1-4BFE-A1A4-A1E21300C28A}" type="pres">
      <dgm:prSet presAssocID="{91256042-8612-4409-80FA-C3A7E95F8F1E}" presName="circleA" presStyleLbl="node1" presStyleIdx="0" presStyleCnt="4"/>
      <dgm:spPr/>
    </dgm:pt>
    <dgm:pt modelId="{A2BCE7A6-D8DE-471A-ADA3-FC2FDC3D312E}" type="pres">
      <dgm:prSet presAssocID="{91256042-8612-4409-80FA-C3A7E95F8F1E}" presName="spaceA" presStyleCnt="0"/>
      <dgm:spPr/>
    </dgm:pt>
    <dgm:pt modelId="{012EF3BB-E3D3-460D-8447-CEEB0123860F}" type="pres">
      <dgm:prSet presAssocID="{28FC1A8D-0ACB-43FB-8D61-F70A43141814}" presName="space" presStyleCnt="0"/>
      <dgm:spPr/>
    </dgm:pt>
    <dgm:pt modelId="{D716DA93-661E-4BE8-950F-12FEE3F84DE8}" type="pres">
      <dgm:prSet presAssocID="{EEE6983E-15D5-4974-9C26-584343BE6B53}" presName="compositeB" presStyleCnt="0"/>
      <dgm:spPr/>
    </dgm:pt>
    <dgm:pt modelId="{3E0C2EE6-D161-4F0B-B995-B227B280D05B}" type="pres">
      <dgm:prSet presAssocID="{EEE6983E-15D5-4974-9C26-584343BE6B53}" presName="textB" presStyleLbl="revTx" presStyleIdx="1" presStyleCnt="4" custScaleX="367647" custLinFactNeighborX="40567" custLinFactNeighborY="0">
        <dgm:presLayoutVars>
          <dgm:bulletEnabled val="1"/>
        </dgm:presLayoutVars>
      </dgm:prSet>
      <dgm:spPr/>
    </dgm:pt>
    <dgm:pt modelId="{B850FB57-21F2-4E99-AED6-5EB84E02CFF6}" type="pres">
      <dgm:prSet presAssocID="{EEE6983E-15D5-4974-9C26-584343BE6B53}" presName="circleB" presStyleLbl="node1" presStyleIdx="1" presStyleCnt="4"/>
      <dgm:spPr/>
    </dgm:pt>
    <dgm:pt modelId="{664A9EE5-EF65-4844-955F-F7D6D9944D73}" type="pres">
      <dgm:prSet presAssocID="{EEE6983E-15D5-4974-9C26-584343BE6B53}" presName="spaceB" presStyleCnt="0"/>
      <dgm:spPr/>
    </dgm:pt>
    <dgm:pt modelId="{F692AD8A-9668-4F3D-B703-C5F23E0041D3}" type="pres">
      <dgm:prSet presAssocID="{2B481A00-DEBE-4CED-B597-B21CB7599F22}" presName="space" presStyleCnt="0"/>
      <dgm:spPr/>
    </dgm:pt>
    <dgm:pt modelId="{334FB104-494D-4C1D-B4B6-E230FFFE7874}" type="pres">
      <dgm:prSet presAssocID="{EFA7893E-354E-4555-804A-879AEFAB4491}" presName="compositeA" presStyleCnt="0"/>
      <dgm:spPr/>
    </dgm:pt>
    <dgm:pt modelId="{8A155EBF-D452-4A0D-B0B2-07EFDD1B0654}" type="pres">
      <dgm:prSet presAssocID="{EFA7893E-354E-4555-804A-879AEFAB4491}" presName="textA" presStyleLbl="revTx" presStyleIdx="2" presStyleCnt="4" custScaleX="322596">
        <dgm:presLayoutVars>
          <dgm:bulletEnabled val="1"/>
        </dgm:presLayoutVars>
      </dgm:prSet>
      <dgm:spPr/>
    </dgm:pt>
    <dgm:pt modelId="{899D7562-BDD2-4C8B-BE6A-80123721B1C4}" type="pres">
      <dgm:prSet presAssocID="{EFA7893E-354E-4555-804A-879AEFAB4491}" presName="circleA" presStyleLbl="node1" presStyleIdx="2" presStyleCnt="4"/>
      <dgm:spPr/>
    </dgm:pt>
    <dgm:pt modelId="{726AA1C9-AE1B-42AC-A941-DD71A626F1FC}" type="pres">
      <dgm:prSet presAssocID="{EFA7893E-354E-4555-804A-879AEFAB4491}" presName="spaceA" presStyleCnt="0"/>
      <dgm:spPr/>
    </dgm:pt>
    <dgm:pt modelId="{DEF8F994-614F-4C4A-9C84-8C0B849933D4}" type="pres">
      <dgm:prSet presAssocID="{F36E68FD-9381-4128-BE6D-7D74AD6C0BB7}" presName="space" presStyleCnt="0"/>
      <dgm:spPr/>
    </dgm:pt>
    <dgm:pt modelId="{5EF612BF-7A89-4600-BCA3-403F65AEBF2A}" type="pres">
      <dgm:prSet presAssocID="{C8459DBC-236C-45E9-933A-F3C74DBC4B61}" presName="compositeB" presStyleCnt="0"/>
      <dgm:spPr/>
    </dgm:pt>
    <dgm:pt modelId="{3DE463D4-A608-48E2-A6AE-5A10040BF4D6}" type="pres">
      <dgm:prSet presAssocID="{C8459DBC-236C-45E9-933A-F3C74DBC4B61}" presName="textB" presStyleLbl="revTx" presStyleIdx="3" presStyleCnt="4" custScaleX="96763">
        <dgm:presLayoutVars>
          <dgm:bulletEnabled val="1"/>
        </dgm:presLayoutVars>
      </dgm:prSet>
      <dgm:spPr/>
    </dgm:pt>
    <dgm:pt modelId="{A77F0DE6-2496-4649-ABFF-4D3E86A6532F}" type="pres">
      <dgm:prSet presAssocID="{C8459DBC-236C-45E9-933A-F3C74DBC4B61}" presName="circleB" presStyleLbl="node1" presStyleIdx="3" presStyleCnt="4"/>
      <dgm:spPr/>
    </dgm:pt>
    <dgm:pt modelId="{4675D8A1-7594-49D2-94C5-7F7710A2F889}" type="pres">
      <dgm:prSet presAssocID="{C8459DBC-236C-45E9-933A-F3C74DBC4B61}" presName="spaceB" presStyleCnt="0"/>
      <dgm:spPr/>
    </dgm:pt>
  </dgm:ptLst>
  <dgm:cxnLst>
    <dgm:cxn modelId="{B22E4E27-9889-40B3-B2BE-3266FFE00B34}" srcId="{B4784E3A-B756-4E09-B8E4-142ED3508892}" destId="{C8459DBC-236C-45E9-933A-F3C74DBC4B61}" srcOrd="3" destOrd="0" parTransId="{C8B5EE44-77E0-4998-A0B0-3A4A79320410}" sibTransId="{026656FC-1E74-4425-AD0F-E77FC3B09C16}"/>
    <dgm:cxn modelId="{4ED5E86D-4CFE-47AB-BE4A-9FE0424094C5}" type="presOf" srcId="{B4784E3A-B756-4E09-B8E4-142ED3508892}" destId="{E726B731-BC82-43B8-92CA-4103807F4A63}" srcOrd="0" destOrd="0" presId="urn:microsoft.com/office/officeart/2005/8/layout/hProcess11"/>
    <dgm:cxn modelId="{F7545572-C7DB-4064-B792-0D5DE80BD0B0}" srcId="{B4784E3A-B756-4E09-B8E4-142ED3508892}" destId="{EEE6983E-15D5-4974-9C26-584343BE6B53}" srcOrd="1" destOrd="0" parTransId="{B0A73115-2091-4210-BE04-1F886052BA42}" sibTransId="{2B481A00-DEBE-4CED-B597-B21CB7599F22}"/>
    <dgm:cxn modelId="{58BCA784-FC2F-404F-9B0A-8BF4D11341E7}" srcId="{B4784E3A-B756-4E09-B8E4-142ED3508892}" destId="{EFA7893E-354E-4555-804A-879AEFAB4491}" srcOrd="2" destOrd="0" parTransId="{C46CFC55-44AF-4096-99E1-029D39442F57}" sibTransId="{F36E68FD-9381-4128-BE6D-7D74AD6C0BB7}"/>
    <dgm:cxn modelId="{E4D0E695-886E-4B6A-ADA4-0F759EBB172C}" type="presOf" srcId="{EEE6983E-15D5-4974-9C26-584343BE6B53}" destId="{3E0C2EE6-D161-4F0B-B995-B227B280D05B}" srcOrd="0" destOrd="0" presId="urn:microsoft.com/office/officeart/2005/8/layout/hProcess11"/>
    <dgm:cxn modelId="{FAA091A1-2C90-4337-BBB3-21B95009D0E7}" srcId="{B4784E3A-B756-4E09-B8E4-142ED3508892}" destId="{91256042-8612-4409-80FA-C3A7E95F8F1E}" srcOrd="0" destOrd="0" parTransId="{B3D5BDCE-BA4E-403C-A138-91D803B7FDF6}" sibTransId="{28FC1A8D-0ACB-43FB-8D61-F70A43141814}"/>
    <dgm:cxn modelId="{C18271BA-C619-4D64-8960-D68508836780}" type="presOf" srcId="{91256042-8612-4409-80FA-C3A7E95F8F1E}" destId="{F6BDD3ED-B8F6-4472-B772-60873AB8A894}" srcOrd="0" destOrd="0" presId="urn:microsoft.com/office/officeart/2005/8/layout/hProcess11"/>
    <dgm:cxn modelId="{35AE33BC-B06E-4BB7-B399-F070FBD2E4A2}" type="presOf" srcId="{C8459DBC-236C-45E9-933A-F3C74DBC4B61}" destId="{3DE463D4-A608-48E2-A6AE-5A10040BF4D6}" srcOrd="0" destOrd="0" presId="urn:microsoft.com/office/officeart/2005/8/layout/hProcess11"/>
    <dgm:cxn modelId="{2065E8BE-9A57-47E8-9498-CDEAD1235219}" type="presOf" srcId="{EFA7893E-354E-4555-804A-879AEFAB4491}" destId="{8A155EBF-D452-4A0D-B0B2-07EFDD1B0654}" srcOrd="0" destOrd="0" presId="urn:microsoft.com/office/officeart/2005/8/layout/hProcess11"/>
    <dgm:cxn modelId="{005DD5C7-FE51-40A0-B042-8F9A03FB0BB7}" type="presParOf" srcId="{E726B731-BC82-43B8-92CA-4103807F4A63}" destId="{5D58DF7A-CADF-4229-AD61-917F7561B5DE}" srcOrd="0" destOrd="0" presId="urn:microsoft.com/office/officeart/2005/8/layout/hProcess11"/>
    <dgm:cxn modelId="{242979A8-DBF3-4FDD-9E52-77447B9FBFEF}" type="presParOf" srcId="{E726B731-BC82-43B8-92CA-4103807F4A63}" destId="{B08E4A4C-0D05-43E9-8457-C9E3F0A19B4F}" srcOrd="1" destOrd="0" presId="urn:microsoft.com/office/officeart/2005/8/layout/hProcess11"/>
    <dgm:cxn modelId="{2B3E7443-C2EA-499B-9CD7-F34476D1A89A}" type="presParOf" srcId="{B08E4A4C-0D05-43E9-8457-C9E3F0A19B4F}" destId="{01F0C0FB-EC93-4C23-AEF8-68625130CDFB}" srcOrd="0" destOrd="0" presId="urn:microsoft.com/office/officeart/2005/8/layout/hProcess11"/>
    <dgm:cxn modelId="{98E076E9-FBCE-4123-8CE7-6D69907B9E18}" type="presParOf" srcId="{01F0C0FB-EC93-4C23-AEF8-68625130CDFB}" destId="{F6BDD3ED-B8F6-4472-B772-60873AB8A894}" srcOrd="0" destOrd="0" presId="urn:microsoft.com/office/officeart/2005/8/layout/hProcess11"/>
    <dgm:cxn modelId="{D6C9CCEA-B508-4C46-A539-2116936EAA1C}" type="presParOf" srcId="{01F0C0FB-EC93-4C23-AEF8-68625130CDFB}" destId="{0A3CC23C-32E1-4BFE-A1A4-A1E21300C28A}" srcOrd="1" destOrd="0" presId="urn:microsoft.com/office/officeart/2005/8/layout/hProcess11"/>
    <dgm:cxn modelId="{89879BA7-7286-4B08-8177-9D3BD86085DE}" type="presParOf" srcId="{01F0C0FB-EC93-4C23-AEF8-68625130CDFB}" destId="{A2BCE7A6-D8DE-471A-ADA3-FC2FDC3D312E}" srcOrd="2" destOrd="0" presId="urn:microsoft.com/office/officeart/2005/8/layout/hProcess11"/>
    <dgm:cxn modelId="{1BBCB454-35FC-4861-A348-E0C7A8DD0DD3}" type="presParOf" srcId="{B08E4A4C-0D05-43E9-8457-C9E3F0A19B4F}" destId="{012EF3BB-E3D3-460D-8447-CEEB0123860F}" srcOrd="1" destOrd="0" presId="urn:microsoft.com/office/officeart/2005/8/layout/hProcess11"/>
    <dgm:cxn modelId="{87BF1964-46EA-45AA-8E65-CEAD78E888BB}" type="presParOf" srcId="{B08E4A4C-0D05-43E9-8457-C9E3F0A19B4F}" destId="{D716DA93-661E-4BE8-950F-12FEE3F84DE8}" srcOrd="2" destOrd="0" presId="urn:microsoft.com/office/officeart/2005/8/layout/hProcess11"/>
    <dgm:cxn modelId="{890D627D-63F3-4397-BA01-07166FEFF266}" type="presParOf" srcId="{D716DA93-661E-4BE8-950F-12FEE3F84DE8}" destId="{3E0C2EE6-D161-4F0B-B995-B227B280D05B}" srcOrd="0" destOrd="0" presId="urn:microsoft.com/office/officeart/2005/8/layout/hProcess11"/>
    <dgm:cxn modelId="{9D896C78-A34F-48D0-A61E-72D90A84F272}" type="presParOf" srcId="{D716DA93-661E-4BE8-950F-12FEE3F84DE8}" destId="{B850FB57-21F2-4E99-AED6-5EB84E02CFF6}" srcOrd="1" destOrd="0" presId="urn:microsoft.com/office/officeart/2005/8/layout/hProcess11"/>
    <dgm:cxn modelId="{54268918-28D5-48AB-893E-39592135A685}" type="presParOf" srcId="{D716DA93-661E-4BE8-950F-12FEE3F84DE8}" destId="{664A9EE5-EF65-4844-955F-F7D6D9944D73}" srcOrd="2" destOrd="0" presId="urn:microsoft.com/office/officeart/2005/8/layout/hProcess11"/>
    <dgm:cxn modelId="{AD5BD0D1-061B-4D5A-9278-06BE787E17CB}" type="presParOf" srcId="{B08E4A4C-0D05-43E9-8457-C9E3F0A19B4F}" destId="{F692AD8A-9668-4F3D-B703-C5F23E0041D3}" srcOrd="3" destOrd="0" presId="urn:microsoft.com/office/officeart/2005/8/layout/hProcess11"/>
    <dgm:cxn modelId="{A4922D0B-6098-43C2-97DA-FCBD96D0559B}" type="presParOf" srcId="{B08E4A4C-0D05-43E9-8457-C9E3F0A19B4F}" destId="{334FB104-494D-4C1D-B4B6-E230FFFE7874}" srcOrd="4" destOrd="0" presId="urn:microsoft.com/office/officeart/2005/8/layout/hProcess11"/>
    <dgm:cxn modelId="{A0EC47BB-899D-4659-A60E-8140D9A082C9}" type="presParOf" srcId="{334FB104-494D-4C1D-B4B6-E230FFFE7874}" destId="{8A155EBF-D452-4A0D-B0B2-07EFDD1B0654}" srcOrd="0" destOrd="0" presId="urn:microsoft.com/office/officeart/2005/8/layout/hProcess11"/>
    <dgm:cxn modelId="{7D9BDEBB-3284-46C1-A164-EBF1C8F1F707}" type="presParOf" srcId="{334FB104-494D-4C1D-B4B6-E230FFFE7874}" destId="{899D7562-BDD2-4C8B-BE6A-80123721B1C4}" srcOrd="1" destOrd="0" presId="urn:microsoft.com/office/officeart/2005/8/layout/hProcess11"/>
    <dgm:cxn modelId="{F04C722F-1E8D-4320-9589-8A5EF8F7DB2B}" type="presParOf" srcId="{334FB104-494D-4C1D-B4B6-E230FFFE7874}" destId="{726AA1C9-AE1B-42AC-A941-DD71A626F1FC}" srcOrd="2" destOrd="0" presId="urn:microsoft.com/office/officeart/2005/8/layout/hProcess11"/>
    <dgm:cxn modelId="{92C190D5-3537-4760-BAF7-C78111490513}" type="presParOf" srcId="{B08E4A4C-0D05-43E9-8457-C9E3F0A19B4F}" destId="{DEF8F994-614F-4C4A-9C84-8C0B849933D4}" srcOrd="5" destOrd="0" presId="urn:microsoft.com/office/officeart/2005/8/layout/hProcess11"/>
    <dgm:cxn modelId="{7708E3C9-25A3-46CC-8EBF-D35381D0D017}" type="presParOf" srcId="{B08E4A4C-0D05-43E9-8457-C9E3F0A19B4F}" destId="{5EF612BF-7A89-4600-BCA3-403F65AEBF2A}" srcOrd="6" destOrd="0" presId="urn:microsoft.com/office/officeart/2005/8/layout/hProcess11"/>
    <dgm:cxn modelId="{6649BBCF-B826-4E49-9FEF-53C185784E3B}" type="presParOf" srcId="{5EF612BF-7A89-4600-BCA3-403F65AEBF2A}" destId="{3DE463D4-A608-48E2-A6AE-5A10040BF4D6}" srcOrd="0" destOrd="0" presId="urn:microsoft.com/office/officeart/2005/8/layout/hProcess11"/>
    <dgm:cxn modelId="{E9926CD1-E9E1-472E-9543-C28A45348C52}" type="presParOf" srcId="{5EF612BF-7A89-4600-BCA3-403F65AEBF2A}" destId="{A77F0DE6-2496-4649-ABFF-4D3E86A6532F}" srcOrd="1" destOrd="0" presId="urn:microsoft.com/office/officeart/2005/8/layout/hProcess11"/>
    <dgm:cxn modelId="{1CE72074-D939-4744-BDF0-3786AAC4DC22}" type="presParOf" srcId="{5EF612BF-7A89-4600-BCA3-403F65AEBF2A}" destId="{4675D8A1-7594-49D2-94C5-7F7710A2F889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6ADAF1D-D0EA-4B61-AF0A-FF6E55E331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8C05BAC-E34F-499C-BC0A-815D07D5242E}">
      <dgm:prSet phldrT="[Text]" phldr="0"/>
      <dgm:spPr/>
      <dgm:t>
        <a:bodyPr/>
        <a:lstStyle/>
        <a:p>
          <a:r>
            <a:rPr lang="en-US" b="1"/>
            <a:t>Entry</a:t>
          </a:r>
        </a:p>
      </dgm:t>
    </dgm:pt>
    <dgm:pt modelId="{966471DB-B78F-49B4-BF74-BF5BF3871CB0}" type="parTrans" cxnId="{9D183057-941B-456F-ACF7-6FBCA1302907}">
      <dgm:prSet/>
      <dgm:spPr/>
      <dgm:t>
        <a:bodyPr/>
        <a:lstStyle/>
        <a:p>
          <a:endParaRPr lang="en-US"/>
        </a:p>
      </dgm:t>
    </dgm:pt>
    <dgm:pt modelId="{4133A412-E3D5-4377-A707-3E2494B06A7D}" type="sibTrans" cxnId="{9D183057-941B-456F-ACF7-6FBCA1302907}">
      <dgm:prSet/>
      <dgm:spPr/>
      <dgm:t>
        <a:bodyPr/>
        <a:lstStyle/>
        <a:p>
          <a:endParaRPr lang="en-US"/>
        </a:p>
      </dgm:t>
    </dgm:pt>
    <dgm:pt modelId="{36C8DD4C-CFCC-4ABD-B457-B68048FE4B14}">
      <dgm:prSet phldrT="[Text]" phldr="0"/>
      <dgm:spPr/>
      <dgm:t>
        <a:bodyPr/>
        <a:lstStyle/>
        <a:p>
          <a:r>
            <a:rPr lang="en-US"/>
            <a:t>Health Care “Telecom/Fax Utility”</a:t>
          </a:r>
        </a:p>
      </dgm:t>
    </dgm:pt>
    <dgm:pt modelId="{45E5E493-6479-421E-9777-BD50C2C8D43F}" type="parTrans" cxnId="{B2343EF8-A496-4A90-81E7-F2EB8C71856B}">
      <dgm:prSet/>
      <dgm:spPr/>
      <dgm:t>
        <a:bodyPr/>
        <a:lstStyle/>
        <a:p>
          <a:endParaRPr lang="en-US"/>
        </a:p>
      </dgm:t>
    </dgm:pt>
    <dgm:pt modelId="{E9CAD994-A656-40EE-B801-056DD4726AB7}" type="sibTrans" cxnId="{B2343EF8-A496-4A90-81E7-F2EB8C71856B}">
      <dgm:prSet/>
      <dgm:spPr/>
      <dgm:t>
        <a:bodyPr/>
        <a:lstStyle/>
        <a:p>
          <a:endParaRPr lang="en-US"/>
        </a:p>
      </dgm:t>
    </dgm:pt>
    <dgm:pt modelId="{43978A17-A555-4766-829D-108F3FF8B755}">
      <dgm:prSet phldrT="[Text]" phldr="0"/>
      <dgm:spPr/>
      <dgm:t>
        <a:bodyPr/>
        <a:lstStyle/>
        <a:p>
          <a:r>
            <a:rPr lang="en-US" b="1"/>
            <a:t>Exit</a:t>
          </a:r>
        </a:p>
      </dgm:t>
    </dgm:pt>
    <dgm:pt modelId="{EC54BCAF-9D65-459F-B591-AFA2D91CD5BF}" type="parTrans" cxnId="{109DC9F5-8E5C-479D-A39B-0BCCBDEAC401}">
      <dgm:prSet/>
      <dgm:spPr/>
      <dgm:t>
        <a:bodyPr/>
        <a:lstStyle/>
        <a:p>
          <a:endParaRPr lang="en-US"/>
        </a:p>
      </dgm:t>
    </dgm:pt>
    <dgm:pt modelId="{EC2843EA-789D-45A0-AB97-9BE31535F0F6}" type="sibTrans" cxnId="{109DC9F5-8E5C-479D-A39B-0BCCBDEAC401}">
      <dgm:prSet/>
      <dgm:spPr/>
      <dgm:t>
        <a:bodyPr/>
        <a:lstStyle/>
        <a:p>
          <a:endParaRPr lang="en-US"/>
        </a:p>
      </dgm:t>
    </dgm:pt>
    <dgm:pt modelId="{67F805DC-2D59-48A8-BD5A-56197A9DB70C}">
      <dgm:prSet phldrT="[Text]" phldr="0"/>
      <dgm:spPr/>
      <dgm:t>
        <a:bodyPr/>
        <a:lstStyle/>
        <a:p>
          <a:r>
            <a:rPr lang="en-US"/>
            <a:t>Health care “Business Intelligence” Hub</a:t>
          </a:r>
        </a:p>
      </dgm:t>
    </dgm:pt>
    <dgm:pt modelId="{BB95C6A8-A371-4EAB-B932-4000B7751B77}" type="parTrans" cxnId="{A6BD0109-8370-401E-890D-874150E55A9C}">
      <dgm:prSet/>
      <dgm:spPr/>
      <dgm:t>
        <a:bodyPr/>
        <a:lstStyle/>
        <a:p>
          <a:endParaRPr lang="en-US"/>
        </a:p>
      </dgm:t>
    </dgm:pt>
    <dgm:pt modelId="{A828CDC8-5500-434B-B705-12491D1FACEB}" type="sibTrans" cxnId="{A6BD0109-8370-401E-890D-874150E55A9C}">
      <dgm:prSet/>
      <dgm:spPr/>
      <dgm:t>
        <a:bodyPr/>
        <a:lstStyle/>
        <a:p>
          <a:endParaRPr lang="en-US"/>
        </a:p>
      </dgm:t>
    </dgm:pt>
    <dgm:pt modelId="{B3C56063-DD66-4299-80F0-63D13857319F}" type="pres">
      <dgm:prSet presAssocID="{46ADAF1D-D0EA-4B61-AF0A-FF6E55E3313B}" presName="linear" presStyleCnt="0">
        <dgm:presLayoutVars>
          <dgm:animLvl val="lvl"/>
          <dgm:resizeHandles val="exact"/>
        </dgm:presLayoutVars>
      </dgm:prSet>
      <dgm:spPr/>
    </dgm:pt>
    <dgm:pt modelId="{AF52BA7C-AFBE-4732-B528-7F2C322684B8}" type="pres">
      <dgm:prSet presAssocID="{88C05BAC-E34F-499C-BC0A-815D07D5242E}" presName="parentText" presStyleLbl="node1" presStyleIdx="0" presStyleCnt="2" custLinFactNeighborY="8418">
        <dgm:presLayoutVars>
          <dgm:chMax val="0"/>
          <dgm:bulletEnabled val="1"/>
        </dgm:presLayoutVars>
      </dgm:prSet>
      <dgm:spPr/>
    </dgm:pt>
    <dgm:pt modelId="{AAD2E4A0-E08E-4B3E-AF01-DC52D625C47F}" type="pres">
      <dgm:prSet presAssocID="{88C05BAC-E34F-499C-BC0A-815D07D5242E}" presName="childText" presStyleLbl="revTx" presStyleIdx="0" presStyleCnt="2">
        <dgm:presLayoutVars>
          <dgm:bulletEnabled val="1"/>
        </dgm:presLayoutVars>
      </dgm:prSet>
      <dgm:spPr/>
    </dgm:pt>
    <dgm:pt modelId="{76849030-331A-4E8C-921E-09BE76FC10ED}" type="pres">
      <dgm:prSet presAssocID="{43978A17-A555-4766-829D-108F3FF8B755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D2FEA247-2788-4190-8B8D-F8D3CF642B4E}" type="pres">
      <dgm:prSet presAssocID="{43978A17-A555-4766-829D-108F3FF8B755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A6BD0109-8370-401E-890D-874150E55A9C}" srcId="{43978A17-A555-4766-829D-108F3FF8B755}" destId="{67F805DC-2D59-48A8-BD5A-56197A9DB70C}" srcOrd="0" destOrd="0" parTransId="{BB95C6A8-A371-4EAB-B932-4000B7751B77}" sibTransId="{A828CDC8-5500-434B-B705-12491D1FACEB}"/>
    <dgm:cxn modelId="{7986DE11-C090-4780-B16F-991F9862F8E2}" type="presOf" srcId="{43978A17-A555-4766-829D-108F3FF8B755}" destId="{76849030-331A-4E8C-921E-09BE76FC10ED}" srcOrd="0" destOrd="0" presId="urn:microsoft.com/office/officeart/2005/8/layout/vList2"/>
    <dgm:cxn modelId="{ED219745-F331-445C-AEB0-B5DBFE7E73BC}" type="presOf" srcId="{67F805DC-2D59-48A8-BD5A-56197A9DB70C}" destId="{D2FEA247-2788-4190-8B8D-F8D3CF642B4E}" srcOrd="0" destOrd="0" presId="urn:microsoft.com/office/officeart/2005/8/layout/vList2"/>
    <dgm:cxn modelId="{9D183057-941B-456F-ACF7-6FBCA1302907}" srcId="{46ADAF1D-D0EA-4B61-AF0A-FF6E55E3313B}" destId="{88C05BAC-E34F-499C-BC0A-815D07D5242E}" srcOrd="0" destOrd="0" parTransId="{966471DB-B78F-49B4-BF74-BF5BF3871CB0}" sibTransId="{4133A412-E3D5-4377-A707-3E2494B06A7D}"/>
    <dgm:cxn modelId="{008E539E-86E4-4C80-AD9C-2E9B3F3E9C4A}" type="presOf" srcId="{46ADAF1D-D0EA-4B61-AF0A-FF6E55E3313B}" destId="{B3C56063-DD66-4299-80F0-63D13857319F}" srcOrd="0" destOrd="0" presId="urn:microsoft.com/office/officeart/2005/8/layout/vList2"/>
    <dgm:cxn modelId="{9E05E4C0-5763-4771-9FE2-E63480B42EA9}" type="presOf" srcId="{36C8DD4C-CFCC-4ABD-B457-B68048FE4B14}" destId="{AAD2E4A0-E08E-4B3E-AF01-DC52D625C47F}" srcOrd="0" destOrd="0" presId="urn:microsoft.com/office/officeart/2005/8/layout/vList2"/>
    <dgm:cxn modelId="{D41FFCDA-4C5F-4948-9AD7-F499B553C71C}" type="presOf" srcId="{88C05BAC-E34F-499C-BC0A-815D07D5242E}" destId="{AF52BA7C-AFBE-4732-B528-7F2C322684B8}" srcOrd="0" destOrd="0" presId="urn:microsoft.com/office/officeart/2005/8/layout/vList2"/>
    <dgm:cxn modelId="{109DC9F5-8E5C-479D-A39B-0BCCBDEAC401}" srcId="{46ADAF1D-D0EA-4B61-AF0A-FF6E55E3313B}" destId="{43978A17-A555-4766-829D-108F3FF8B755}" srcOrd="1" destOrd="0" parTransId="{EC54BCAF-9D65-459F-B591-AFA2D91CD5BF}" sibTransId="{EC2843EA-789D-45A0-AB97-9BE31535F0F6}"/>
    <dgm:cxn modelId="{B2343EF8-A496-4A90-81E7-F2EB8C71856B}" srcId="{88C05BAC-E34F-499C-BC0A-815D07D5242E}" destId="{36C8DD4C-CFCC-4ABD-B457-B68048FE4B14}" srcOrd="0" destOrd="0" parTransId="{45E5E493-6479-421E-9777-BD50C2C8D43F}" sibTransId="{E9CAD994-A656-40EE-B801-056DD4726AB7}"/>
    <dgm:cxn modelId="{4B369653-1630-4A72-ADA5-DD7924C3D5AD}" type="presParOf" srcId="{B3C56063-DD66-4299-80F0-63D13857319F}" destId="{AF52BA7C-AFBE-4732-B528-7F2C322684B8}" srcOrd="0" destOrd="0" presId="urn:microsoft.com/office/officeart/2005/8/layout/vList2"/>
    <dgm:cxn modelId="{3658E68A-0D3A-4DA0-A5F3-29D5EE57F369}" type="presParOf" srcId="{B3C56063-DD66-4299-80F0-63D13857319F}" destId="{AAD2E4A0-E08E-4B3E-AF01-DC52D625C47F}" srcOrd="1" destOrd="0" presId="urn:microsoft.com/office/officeart/2005/8/layout/vList2"/>
    <dgm:cxn modelId="{1136B848-D9C7-4AAA-891A-5C7E98DA6A20}" type="presParOf" srcId="{B3C56063-DD66-4299-80F0-63D13857319F}" destId="{76849030-331A-4E8C-921E-09BE76FC10ED}" srcOrd="2" destOrd="0" presId="urn:microsoft.com/office/officeart/2005/8/layout/vList2"/>
    <dgm:cxn modelId="{047DE2CD-F5FE-4D17-812B-737D61AE0999}" type="presParOf" srcId="{B3C56063-DD66-4299-80F0-63D13857319F}" destId="{D2FEA247-2788-4190-8B8D-F8D3CF642B4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04C6ED1-E5C3-4E79-8B3D-FD0486616801}" type="doc">
      <dgm:prSet loTypeId="urn:diagrams.loki3.com/VaryingWidth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884A250-D706-4A7B-872C-3954561256C5}">
      <dgm:prSet phldrT="[Text]" phldr="0" custT="1"/>
      <dgm:spPr/>
      <dgm:t>
        <a:bodyPr/>
        <a:lstStyle/>
        <a:p>
          <a:r>
            <a:rPr lang="en-US" sz="1100" b="1"/>
            <a:t>2032P Revenue: </a:t>
          </a:r>
          <a:r>
            <a:rPr lang="en-US" sz="1100" b="0"/>
            <a:t> $464.2M</a:t>
          </a:r>
          <a:endParaRPr lang="en-US" sz="1100" b="1"/>
        </a:p>
      </dgm:t>
    </dgm:pt>
    <dgm:pt modelId="{B8543E01-14BE-4E39-9B69-BC04B6B1E85B}" type="parTrans" cxnId="{385D2827-898F-488C-853E-A12F54C9FC97}">
      <dgm:prSet/>
      <dgm:spPr/>
      <dgm:t>
        <a:bodyPr/>
        <a:lstStyle/>
        <a:p>
          <a:endParaRPr lang="en-US"/>
        </a:p>
      </dgm:t>
    </dgm:pt>
    <dgm:pt modelId="{49FFA42A-B5DB-4EEF-A658-3B88A506970E}" type="sibTrans" cxnId="{385D2827-898F-488C-853E-A12F54C9FC97}">
      <dgm:prSet/>
      <dgm:spPr/>
      <dgm:t>
        <a:bodyPr/>
        <a:lstStyle/>
        <a:p>
          <a:endParaRPr lang="en-US"/>
        </a:p>
      </dgm:t>
    </dgm:pt>
    <dgm:pt modelId="{A2B62B5D-9892-4466-B58F-A76D5B24C2CB}">
      <dgm:prSet phldrT="[Text]" custT="1"/>
      <dgm:spPr/>
      <dgm:t>
        <a:bodyPr/>
        <a:lstStyle/>
        <a:p>
          <a:r>
            <a:rPr lang="en-US" sz="1000" b="1"/>
            <a:t>2032P Gross Profit: </a:t>
          </a:r>
          <a:r>
            <a:rPr lang="en-US" sz="1000" b="0"/>
            <a:t>$</a:t>
          </a:r>
          <a:r>
            <a:rPr lang="en-US" sz="1000" b="0" i="0" u="none"/>
            <a:t>371.36M</a:t>
          </a:r>
          <a:endParaRPr lang="en-US" sz="1000" b="0"/>
        </a:p>
      </dgm:t>
    </dgm:pt>
    <dgm:pt modelId="{640505C2-500B-4E75-9F8C-DB92F250D250}" type="parTrans" cxnId="{D7641F29-1AF0-47EC-87BF-782D3458381F}">
      <dgm:prSet/>
      <dgm:spPr/>
      <dgm:t>
        <a:bodyPr/>
        <a:lstStyle/>
        <a:p>
          <a:endParaRPr lang="en-US"/>
        </a:p>
      </dgm:t>
    </dgm:pt>
    <dgm:pt modelId="{1E3FE4A1-D5F4-4052-B54F-CEE71C12D7CD}" type="sibTrans" cxnId="{D7641F29-1AF0-47EC-87BF-782D3458381F}">
      <dgm:prSet/>
      <dgm:spPr/>
      <dgm:t>
        <a:bodyPr/>
        <a:lstStyle/>
        <a:p>
          <a:endParaRPr lang="en-US"/>
        </a:p>
      </dgm:t>
    </dgm:pt>
    <dgm:pt modelId="{B6888292-2354-4A4A-BA0B-0B28BB273B66}">
      <dgm:prSet phldrT="[Text]" phldr="0" custT="1"/>
      <dgm:spPr/>
      <dgm:t>
        <a:bodyPr/>
        <a:lstStyle/>
        <a:p>
          <a:r>
            <a:rPr lang="en-US" sz="1000" b="1"/>
            <a:t>2032P Net Income: </a:t>
          </a:r>
          <a:r>
            <a:rPr lang="en-US" sz="1000" b="0"/>
            <a:t>$</a:t>
          </a:r>
          <a:r>
            <a:rPr lang="en-US" sz="1000" b="0" i="0" u="none"/>
            <a:t>140.08M</a:t>
          </a:r>
          <a:endParaRPr lang="en-US" sz="1000" b="0"/>
        </a:p>
      </dgm:t>
    </dgm:pt>
    <dgm:pt modelId="{1D3D2916-6B1F-40C0-8D1D-8364544B9B29}" type="parTrans" cxnId="{34E49E45-9D4B-4CD3-AC71-5DC116EE24F1}">
      <dgm:prSet/>
      <dgm:spPr/>
      <dgm:t>
        <a:bodyPr/>
        <a:lstStyle/>
        <a:p>
          <a:endParaRPr lang="en-US"/>
        </a:p>
      </dgm:t>
    </dgm:pt>
    <dgm:pt modelId="{798C5B62-98EC-4559-B11B-F67112725627}" type="sibTrans" cxnId="{34E49E45-9D4B-4CD3-AC71-5DC116EE24F1}">
      <dgm:prSet/>
      <dgm:spPr/>
      <dgm:t>
        <a:bodyPr/>
        <a:lstStyle/>
        <a:p>
          <a:endParaRPr lang="en-US"/>
        </a:p>
      </dgm:t>
    </dgm:pt>
    <dgm:pt modelId="{5BA8C910-B6B7-43D1-B6CB-2AF303AD1128}" type="pres">
      <dgm:prSet presAssocID="{204C6ED1-E5C3-4E79-8B3D-FD0486616801}" presName="Name0" presStyleCnt="0">
        <dgm:presLayoutVars>
          <dgm:resizeHandles/>
        </dgm:presLayoutVars>
      </dgm:prSet>
      <dgm:spPr/>
    </dgm:pt>
    <dgm:pt modelId="{EB060A2E-E544-41D0-9F83-71278E5BA71F}" type="pres">
      <dgm:prSet presAssocID="{3884A250-D706-4A7B-872C-3954561256C5}" presName="text" presStyleLbl="node1" presStyleIdx="0" presStyleCnt="3">
        <dgm:presLayoutVars>
          <dgm:bulletEnabled val="1"/>
        </dgm:presLayoutVars>
      </dgm:prSet>
      <dgm:spPr/>
    </dgm:pt>
    <dgm:pt modelId="{8FB80996-65AE-4D57-AC0E-03B2C8B3DE15}" type="pres">
      <dgm:prSet presAssocID="{49FFA42A-B5DB-4EEF-A658-3B88A506970E}" presName="space" presStyleCnt="0"/>
      <dgm:spPr/>
    </dgm:pt>
    <dgm:pt modelId="{86FE03C4-1E16-4CFF-8B34-B3601C9E6797}" type="pres">
      <dgm:prSet presAssocID="{A2B62B5D-9892-4466-B58F-A76D5B24C2CB}" presName="text" presStyleLbl="node1" presStyleIdx="1" presStyleCnt="3">
        <dgm:presLayoutVars>
          <dgm:bulletEnabled val="1"/>
        </dgm:presLayoutVars>
      </dgm:prSet>
      <dgm:spPr/>
    </dgm:pt>
    <dgm:pt modelId="{0D066A37-0215-4FF9-8C84-3BD7DAFA1121}" type="pres">
      <dgm:prSet presAssocID="{1E3FE4A1-D5F4-4052-B54F-CEE71C12D7CD}" presName="space" presStyleCnt="0"/>
      <dgm:spPr/>
    </dgm:pt>
    <dgm:pt modelId="{D25FB0DF-B0D6-401E-ADFA-0236BA67A8E4}" type="pres">
      <dgm:prSet presAssocID="{B6888292-2354-4A4A-BA0B-0B28BB273B66}" presName="text" presStyleLbl="node1" presStyleIdx="2" presStyleCnt="3">
        <dgm:presLayoutVars>
          <dgm:bulletEnabled val="1"/>
        </dgm:presLayoutVars>
      </dgm:prSet>
      <dgm:spPr/>
    </dgm:pt>
  </dgm:ptLst>
  <dgm:cxnLst>
    <dgm:cxn modelId="{CBD39C0E-FAFE-445C-9CC5-44640B31877F}" type="presOf" srcId="{A2B62B5D-9892-4466-B58F-A76D5B24C2CB}" destId="{86FE03C4-1E16-4CFF-8B34-B3601C9E6797}" srcOrd="0" destOrd="0" presId="urn:diagrams.loki3.com/VaryingWidthList"/>
    <dgm:cxn modelId="{385D2827-898F-488C-853E-A12F54C9FC97}" srcId="{204C6ED1-E5C3-4E79-8B3D-FD0486616801}" destId="{3884A250-D706-4A7B-872C-3954561256C5}" srcOrd="0" destOrd="0" parTransId="{B8543E01-14BE-4E39-9B69-BC04B6B1E85B}" sibTransId="{49FFA42A-B5DB-4EEF-A658-3B88A506970E}"/>
    <dgm:cxn modelId="{D7641F29-1AF0-47EC-87BF-782D3458381F}" srcId="{204C6ED1-E5C3-4E79-8B3D-FD0486616801}" destId="{A2B62B5D-9892-4466-B58F-A76D5B24C2CB}" srcOrd="1" destOrd="0" parTransId="{640505C2-500B-4E75-9F8C-DB92F250D250}" sibTransId="{1E3FE4A1-D5F4-4052-B54F-CEE71C12D7CD}"/>
    <dgm:cxn modelId="{34E49E45-9D4B-4CD3-AC71-5DC116EE24F1}" srcId="{204C6ED1-E5C3-4E79-8B3D-FD0486616801}" destId="{B6888292-2354-4A4A-BA0B-0B28BB273B66}" srcOrd="2" destOrd="0" parTransId="{1D3D2916-6B1F-40C0-8D1D-8364544B9B29}" sibTransId="{798C5B62-98EC-4559-B11B-F67112725627}"/>
    <dgm:cxn modelId="{6418C271-9703-4015-A681-E6D3C0CAECD0}" type="presOf" srcId="{204C6ED1-E5C3-4E79-8B3D-FD0486616801}" destId="{5BA8C910-B6B7-43D1-B6CB-2AF303AD1128}" srcOrd="0" destOrd="0" presId="urn:diagrams.loki3.com/VaryingWidthList"/>
    <dgm:cxn modelId="{AE8EDC86-302E-47C6-9E42-70633432B521}" type="presOf" srcId="{B6888292-2354-4A4A-BA0B-0B28BB273B66}" destId="{D25FB0DF-B0D6-401E-ADFA-0236BA67A8E4}" srcOrd="0" destOrd="0" presId="urn:diagrams.loki3.com/VaryingWidthList"/>
    <dgm:cxn modelId="{A496DC8E-05EC-4765-B7B0-37E0BDA6C463}" type="presOf" srcId="{3884A250-D706-4A7B-872C-3954561256C5}" destId="{EB060A2E-E544-41D0-9F83-71278E5BA71F}" srcOrd="0" destOrd="0" presId="urn:diagrams.loki3.com/VaryingWidthList"/>
    <dgm:cxn modelId="{F56DE8C3-0B4B-421F-8EA7-B29D4005605A}" type="presParOf" srcId="{5BA8C910-B6B7-43D1-B6CB-2AF303AD1128}" destId="{EB060A2E-E544-41D0-9F83-71278E5BA71F}" srcOrd="0" destOrd="0" presId="urn:diagrams.loki3.com/VaryingWidthList"/>
    <dgm:cxn modelId="{339E5528-25F8-4346-85FB-7A686FA6BB3A}" type="presParOf" srcId="{5BA8C910-B6B7-43D1-B6CB-2AF303AD1128}" destId="{8FB80996-65AE-4D57-AC0E-03B2C8B3DE15}" srcOrd="1" destOrd="0" presId="urn:diagrams.loki3.com/VaryingWidthList"/>
    <dgm:cxn modelId="{CBD7B043-49ED-418C-BA39-AFBC51D41EC0}" type="presParOf" srcId="{5BA8C910-B6B7-43D1-B6CB-2AF303AD1128}" destId="{86FE03C4-1E16-4CFF-8B34-B3601C9E6797}" srcOrd="2" destOrd="0" presId="urn:diagrams.loki3.com/VaryingWidthList"/>
    <dgm:cxn modelId="{D41768C9-1806-4706-B968-7D3EEFE2D8A0}" type="presParOf" srcId="{5BA8C910-B6B7-43D1-B6CB-2AF303AD1128}" destId="{0D066A37-0215-4FF9-8C84-3BD7DAFA1121}" srcOrd="3" destOrd="0" presId="urn:diagrams.loki3.com/VaryingWidthList"/>
    <dgm:cxn modelId="{5D0F03F2-322F-44FB-9CC8-EF236D7AD378}" type="presParOf" srcId="{5BA8C910-B6B7-43D1-B6CB-2AF303AD1128}" destId="{D25FB0DF-B0D6-401E-ADFA-0236BA67A8E4}" srcOrd="4" destOrd="0" presId="urn:diagrams.loki3.com/VaryingWidthList"/>
  </dgm:cxnLst>
  <dgm:bg/>
  <dgm:whole/>
  <dgm:extLst>
    <a:ext uri="http://schemas.microsoft.com/office/drawing/2008/diagram">
      <dsp:dataModelExt xmlns:dsp="http://schemas.microsoft.com/office/drawing/2008/diagram" relId="rId25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B28D83D-2253-4AD5-82A0-AA28CF68E344}" type="doc">
      <dgm:prSet loTypeId="urn:microsoft.com/office/officeart/2008/layout/Increasing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E7BD307-E40D-4AC7-9284-96AE6FFC3237}">
      <dgm:prSet phldrT="[Text]" phldr="0" custT="1"/>
      <dgm:spPr/>
      <dgm:t>
        <a:bodyPr/>
        <a:lstStyle/>
        <a:p>
          <a:r>
            <a:rPr lang="en-US" sz="1800" b="1">
              <a:latin typeface="Arial"/>
              <a:cs typeface="Arial"/>
            </a:rPr>
            <a:t>2000s</a:t>
          </a:r>
        </a:p>
      </dgm:t>
    </dgm:pt>
    <dgm:pt modelId="{B5D6B53A-95E4-4487-A32C-487131DBC3A0}" type="parTrans" cxnId="{874ED612-CBC7-4501-9125-68BBAB228650}">
      <dgm:prSet/>
      <dgm:spPr/>
      <dgm:t>
        <a:bodyPr/>
        <a:lstStyle/>
        <a:p>
          <a:endParaRPr lang="en-US"/>
        </a:p>
      </dgm:t>
    </dgm:pt>
    <dgm:pt modelId="{A09946B7-A7A5-4543-AB0F-10CE15FAF553}" type="sibTrans" cxnId="{874ED612-CBC7-4501-9125-68BBAB228650}">
      <dgm:prSet/>
      <dgm:spPr/>
      <dgm:t>
        <a:bodyPr/>
        <a:lstStyle/>
        <a:p>
          <a:endParaRPr lang="en-US"/>
        </a:p>
      </dgm:t>
    </dgm:pt>
    <dgm:pt modelId="{E21AED2C-8B01-4FF7-8179-E52F6656C550}">
      <dgm:prSet phldrT="[Text]" phldr="0" custT="1"/>
      <dgm:spPr/>
      <dgm:t>
        <a:bodyPr/>
        <a:lstStyle/>
        <a:p>
          <a:r>
            <a:rPr lang="en-US" sz="1400">
              <a:latin typeface="Times New Roman"/>
              <a:cs typeface="Times New Roman"/>
            </a:rPr>
            <a:t>J2 builds cloud fax empire (eFax)</a:t>
          </a:r>
        </a:p>
      </dgm:t>
    </dgm:pt>
    <dgm:pt modelId="{CCD11CB4-A6D7-4301-9F3E-D0D2E05DC048}" type="parTrans" cxnId="{7637B7DA-75A3-4BBF-92EE-8DCC74521035}">
      <dgm:prSet/>
      <dgm:spPr/>
      <dgm:t>
        <a:bodyPr/>
        <a:lstStyle/>
        <a:p>
          <a:endParaRPr lang="en-US"/>
        </a:p>
      </dgm:t>
    </dgm:pt>
    <dgm:pt modelId="{8307AC69-578E-4262-B473-391CC14E8194}" type="sibTrans" cxnId="{7637B7DA-75A3-4BBF-92EE-8DCC74521035}">
      <dgm:prSet/>
      <dgm:spPr/>
      <dgm:t>
        <a:bodyPr/>
        <a:lstStyle/>
        <a:p>
          <a:endParaRPr lang="en-US"/>
        </a:p>
      </dgm:t>
    </dgm:pt>
    <dgm:pt modelId="{BAB7F0D9-78E7-4ADF-88B2-EA0CD7AA9523}">
      <dgm:prSet phldrT="[Text]" phldr="0" custT="1"/>
      <dgm:spPr/>
      <dgm:t>
        <a:bodyPr/>
        <a:lstStyle/>
        <a:p>
          <a:r>
            <a:rPr lang="en-US" sz="1800" b="1">
              <a:latin typeface="+mj-lt"/>
              <a:cs typeface="Times New Roman"/>
            </a:rPr>
            <a:t>2021 (Jul)</a:t>
          </a:r>
        </a:p>
      </dgm:t>
    </dgm:pt>
    <dgm:pt modelId="{EA66FA3A-6527-426B-B7FE-08C272A328F1}" type="parTrans" cxnId="{F3B5EAA0-9E6C-4EEF-B40E-CF0383E260B0}">
      <dgm:prSet/>
      <dgm:spPr/>
      <dgm:t>
        <a:bodyPr/>
        <a:lstStyle/>
        <a:p>
          <a:endParaRPr lang="en-US"/>
        </a:p>
      </dgm:t>
    </dgm:pt>
    <dgm:pt modelId="{30581EA9-C7C1-4C15-9818-02E8070C6B9D}" type="sibTrans" cxnId="{F3B5EAA0-9E6C-4EEF-B40E-CF0383E260B0}">
      <dgm:prSet/>
      <dgm:spPr/>
      <dgm:t>
        <a:bodyPr/>
        <a:lstStyle/>
        <a:p>
          <a:endParaRPr lang="en-US"/>
        </a:p>
      </dgm:t>
    </dgm:pt>
    <dgm:pt modelId="{3C9169B8-E1CD-4314-A225-8FC900CC5F9E}">
      <dgm:prSet phldrT="[Text]" custT="1"/>
      <dgm:spPr/>
      <dgm:t>
        <a:bodyPr/>
        <a:lstStyle/>
        <a:p>
          <a:pPr rtl="0"/>
          <a:r>
            <a:rPr lang="en-US" sz="1400" kern="1200">
              <a:latin typeface="Times New Roman"/>
              <a:cs typeface="Times New Roman"/>
            </a:rPr>
            <a:t>Prospective </a:t>
          </a:r>
          <a:r>
            <a:rPr lang="en-US" sz="1400" kern="1200">
              <a:solidFill>
                <a:srgbClr val="666666">
                  <a:hueOff val="0"/>
                  <a:satOff val="0"/>
                  <a:lumOff val="0"/>
                  <a:alphaOff val="0"/>
                </a:srgbClr>
              </a:solidFill>
              <a:latin typeface="Times New Roman"/>
              <a:ea typeface="+mn-ea"/>
              <a:cs typeface="Times New Roman"/>
            </a:rPr>
            <a:t>announced</a:t>
          </a:r>
        </a:p>
      </dgm:t>
    </dgm:pt>
    <dgm:pt modelId="{EE416A76-DD4E-4943-A2FD-9DED06EC7858}" type="parTrans" cxnId="{8675AF9C-3D41-4CF9-A191-025DB506C824}">
      <dgm:prSet/>
      <dgm:spPr/>
      <dgm:t>
        <a:bodyPr/>
        <a:lstStyle/>
        <a:p>
          <a:endParaRPr lang="en-US"/>
        </a:p>
      </dgm:t>
    </dgm:pt>
    <dgm:pt modelId="{221313FF-B79A-473B-B71C-A2248928D9EE}" type="sibTrans" cxnId="{8675AF9C-3D41-4CF9-A191-025DB506C824}">
      <dgm:prSet/>
      <dgm:spPr/>
      <dgm:t>
        <a:bodyPr/>
        <a:lstStyle/>
        <a:p>
          <a:endParaRPr lang="en-US"/>
        </a:p>
      </dgm:t>
    </dgm:pt>
    <dgm:pt modelId="{E0D96C94-91E0-48AD-9FB8-858CF3CE6559}">
      <dgm:prSet phldrT="[Text]" phldr="0" custT="1"/>
      <dgm:spPr/>
      <dgm:t>
        <a:bodyPr/>
        <a:lstStyle/>
        <a:p>
          <a:r>
            <a:rPr lang="en-US" sz="2000" b="1">
              <a:latin typeface="+mj-lt"/>
              <a:cs typeface="Times New Roman"/>
            </a:rPr>
            <a:t>2021 (Oct</a:t>
          </a:r>
          <a:r>
            <a:rPr lang="en-US" sz="2000" b="1">
              <a:latin typeface="Times New Roman"/>
              <a:cs typeface="Times New Roman"/>
            </a:rPr>
            <a:t>)</a:t>
          </a:r>
        </a:p>
      </dgm:t>
    </dgm:pt>
    <dgm:pt modelId="{47EFCC53-848C-46D6-AC1B-193BBA667E20}" type="parTrans" cxnId="{F37D406F-42A4-486E-8803-609A6E8DB233}">
      <dgm:prSet/>
      <dgm:spPr/>
      <dgm:t>
        <a:bodyPr/>
        <a:lstStyle/>
        <a:p>
          <a:endParaRPr lang="en-US"/>
        </a:p>
      </dgm:t>
    </dgm:pt>
    <dgm:pt modelId="{136CBF6F-E326-4B73-9FFA-80E2EA1CE72A}" type="sibTrans" cxnId="{F37D406F-42A4-486E-8803-609A6E8DB233}">
      <dgm:prSet/>
      <dgm:spPr/>
      <dgm:t>
        <a:bodyPr/>
        <a:lstStyle/>
        <a:p>
          <a:endParaRPr lang="en-US"/>
        </a:p>
      </dgm:t>
    </dgm:pt>
    <dgm:pt modelId="{6B27AE90-6AE6-4A75-AC1F-067CDD02BBA7}">
      <dgm:prSet phldrT="[Text]" phldr="0" custT="1"/>
      <dgm:spPr/>
      <dgm:t>
        <a:bodyPr/>
        <a:lstStyle/>
        <a:p>
          <a:pPr rtl="0"/>
          <a:r>
            <a:rPr lang="en-US" sz="1400">
              <a:latin typeface="Times New Roman"/>
              <a:cs typeface="Times New Roman"/>
            </a:rPr>
            <a:t>Listed on the NASDAQ</a:t>
          </a:r>
        </a:p>
      </dgm:t>
    </dgm:pt>
    <dgm:pt modelId="{205F29F8-16CD-4435-A953-7BF8FE918ACA}" type="parTrans" cxnId="{98C330BB-51EE-438E-B1AA-CC28359DF0E6}">
      <dgm:prSet/>
      <dgm:spPr/>
      <dgm:t>
        <a:bodyPr/>
        <a:lstStyle/>
        <a:p>
          <a:endParaRPr lang="en-US"/>
        </a:p>
      </dgm:t>
    </dgm:pt>
    <dgm:pt modelId="{44DFACD5-306B-4FEC-B03A-BB0167F0D5D8}" type="sibTrans" cxnId="{98C330BB-51EE-438E-B1AA-CC28359DF0E6}">
      <dgm:prSet/>
      <dgm:spPr/>
      <dgm:t>
        <a:bodyPr/>
        <a:lstStyle/>
        <a:p>
          <a:endParaRPr lang="en-US"/>
        </a:p>
      </dgm:t>
    </dgm:pt>
    <dgm:pt modelId="{BF0D0B5A-8B02-421D-A648-93519AEFDFDC}">
      <dgm:prSet phldrT="[Text]" phldr="0" custT="1"/>
      <dgm:spPr/>
      <dgm:t>
        <a:bodyPr/>
        <a:lstStyle/>
        <a:p>
          <a:endParaRPr lang="en-US" sz="1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EA375D-FA9A-4A69-86E8-C0408096F095}" type="parTrans" cxnId="{7159A901-BADA-4C23-B6A5-6754E021E8AC}">
      <dgm:prSet/>
      <dgm:spPr/>
      <dgm:t>
        <a:bodyPr/>
        <a:lstStyle/>
        <a:p>
          <a:endParaRPr lang="en-US"/>
        </a:p>
      </dgm:t>
    </dgm:pt>
    <dgm:pt modelId="{24C4C73D-0C66-4E11-8199-24AC3397F67A}" type="sibTrans" cxnId="{7159A901-BADA-4C23-B6A5-6754E021E8AC}">
      <dgm:prSet/>
      <dgm:spPr/>
      <dgm:t>
        <a:bodyPr/>
        <a:lstStyle/>
        <a:p>
          <a:endParaRPr lang="en-US"/>
        </a:p>
      </dgm:t>
    </dgm:pt>
    <dgm:pt modelId="{B6E7D748-0997-41DD-A5CB-273CED147BE4}" type="pres">
      <dgm:prSet presAssocID="{2B28D83D-2253-4AD5-82A0-AA28CF68E344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</dgm:pt>
    <dgm:pt modelId="{56C3CA22-B97B-405C-9049-3E2D08EA507A}" type="pres">
      <dgm:prSet presAssocID="{AE7BD307-E40D-4AC7-9284-96AE6FFC3237}" presName="composite" presStyleCnt="0"/>
      <dgm:spPr/>
    </dgm:pt>
    <dgm:pt modelId="{B6BF0D0E-733E-4F6A-A9E6-440BEE6D0A9E}" type="pres">
      <dgm:prSet presAssocID="{AE7BD307-E40D-4AC7-9284-96AE6FFC3237}" presName="BackAccent" presStyleLbl="bgShp" presStyleIdx="0" presStyleCnt="3"/>
      <dgm:spPr/>
    </dgm:pt>
    <dgm:pt modelId="{B5AA7ADC-43B4-4E47-85F9-BBFF25D17BDD}" type="pres">
      <dgm:prSet presAssocID="{AE7BD307-E40D-4AC7-9284-96AE6FFC3237}" presName="Accent" presStyleLbl="alignNode1" presStyleIdx="0" presStyleCnt="3"/>
      <dgm:spPr/>
    </dgm:pt>
    <dgm:pt modelId="{F3001414-71A5-438F-BAAB-688C3685500A}" type="pres">
      <dgm:prSet presAssocID="{AE7BD307-E40D-4AC7-9284-96AE6FFC3237}" presName="Child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DC215955-AF97-4B2C-A42C-9CEBE0DD875A}" type="pres">
      <dgm:prSet presAssocID="{AE7BD307-E40D-4AC7-9284-96AE6FFC3237}" presName="Parent" presStyleLbl="revTx" presStyleIdx="1" presStyleCnt="6">
        <dgm:presLayoutVars>
          <dgm:chMax val="1"/>
          <dgm:chPref val="1"/>
          <dgm:bulletEnabled val="1"/>
        </dgm:presLayoutVars>
      </dgm:prSet>
      <dgm:spPr/>
    </dgm:pt>
    <dgm:pt modelId="{3130F407-26C1-47BB-B078-58A3B56C4D38}" type="pres">
      <dgm:prSet presAssocID="{A09946B7-A7A5-4543-AB0F-10CE15FAF553}" presName="sibTrans" presStyleCnt="0"/>
      <dgm:spPr/>
    </dgm:pt>
    <dgm:pt modelId="{8400C4B4-F803-485E-950B-8EF9A85A6FF3}" type="pres">
      <dgm:prSet presAssocID="{BAB7F0D9-78E7-4ADF-88B2-EA0CD7AA9523}" presName="composite" presStyleCnt="0"/>
      <dgm:spPr/>
    </dgm:pt>
    <dgm:pt modelId="{E3DEC8C9-6AD8-4805-ACF2-C0DE01F09006}" type="pres">
      <dgm:prSet presAssocID="{BAB7F0D9-78E7-4ADF-88B2-EA0CD7AA9523}" presName="BackAccent" presStyleLbl="bgShp" presStyleIdx="1" presStyleCnt="3"/>
      <dgm:spPr/>
    </dgm:pt>
    <dgm:pt modelId="{C79C46A3-F806-42FE-9D50-356765BA1229}" type="pres">
      <dgm:prSet presAssocID="{BAB7F0D9-78E7-4ADF-88B2-EA0CD7AA9523}" presName="Accent" presStyleLbl="alignNode1" presStyleIdx="1" presStyleCnt="3"/>
      <dgm:spPr/>
    </dgm:pt>
    <dgm:pt modelId="{E6D447B0-C89E-4FE3-B4A7-44F9B1C9100C}" type="pres">
      <dgm:prSet presAssocID="{BAB7F0D9-78E7-4ADF-88B2-EA0CD7AA9523}" presName="Child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F61DDDAC-FFD1-4DEC-9A7F-6B6DC465C790}" type="pres">
      <dgm:prSet presAssocID="{BAB7F0D9-78E7-4ADF-88B2-EA0CD7AA9523}" presName="Parent" presStyleLbl="revTx" presStyleIdx="3" presStyleCnt="6">
        <dgm:presLayoutVars>
          <dgm:chMax val="1"/>
          <dgm:chPref val="1"/>
          <dgm:bulletEnabled val="1"/>
        </dgm:presLayoutVars>
      </dgm:prSet>
      <dgm:spPr/>
    </dgm:pt>
    <dgm:pt modelId="{99A638B8-651F-44C3-A419-00240CEA5EF3}" type="pres">
      <dgm:prSet presAssocID="{30581EA9-C7C1-4C15-9818-02E8070C6B9D}" presName="sibTrans" presStyleCnt="0"/>
      <dgm:spPr/>
    </dgm:pt>
    <dgm:pt modelId="{934C9F93-20C8-4597-9D4E-897F7093AE4F}" type="pres">
      <dgm:prSet presAssocID="{E0D96C94-91E0-48AD-9FB8-858CF3CE6559}" presName="composite" presStyleCnt="0"/>
      <dgm:spPr/>
    </dgm:pt>
    <dgm:pt modelId="{7BA9760A-6B6A-4BCF-8D8C-7CAC10EE64EB}" type="pres">
      <dgm:prSet presAssocID="{E0D96C94-91E0-48AD-9FB8-858CF3CE6559}" presName="BackAccent" presStyleLbl="bgShp" presStyleIdx="2" presStyleCnt="3"/>
      <dgm:spPr/>
    </dgm:pt>
    <dgm:pt modelId="{BD2ECAE6-FA3B-4FF8-BC73-C34372E6E404}" type="pres">
      <dgm:prSet presAssocID="{E0D96C94-91E0-48AD-9FB8-858CF3CE6559}" presName="Accent" presStyleLbl="alignNode1" presStyleIdx="2" presStyleCnt="3"/>
      <dgm:spPr/>
    </dgm:pt>
    <dgm:pt modelId="{BA0205C3-A78F-4937-B257-87333A78BBC4}" type="pres">
      <dgm:prSet presAssocID="{E0D96C94-91E0-48AD-9FB8-858CF3CE6559}" presName="Child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BA6AA439-0182-438C-83AD-A67BA32B7151}" type="pres">
      <dgm:prSet presAssocID="{E0D96C94-91E0-48AD-9FB8-858CF3CE6559}" presName="Parent" presStyleLbl="revTx" presStyleIdx="5" presStyleCnt="6">
        <dgm:presLayoutVars>
          <dgm:chMax val="1"/>
          <dgm:chPref val="1"/>
          <dgm:bulletEnabled val="1"/>
        </dgm:presLayoutVars>
      </dgm:prSet>
      <dgm:spPr/>
    </dgm:pt>
  </dgm:ptLst>
  <dgm:cxnLst>
    <dgm:cxn modelId="{7159A901-BADA-4C23-B6A5-6754E021E8AC}" srcId="{E21AED2C-8B01-4FF7-8179-E52F6656C550}" destId="{BF0D0B5A-8B02-421D-A648-93519AEFDFDC}" srcOrd="0" destOrd="0" parTransId="{6EEA375D-FA9A-4A69-86E8-C0408096F095}" sibTransId="{24C4C73D-0C66-4E11-8199-24AC3397F67A}"/>
    <dgm:cxn modelId="{38E5EF05-E12D-4589-BBD3-AB7E32085A47}" type="presOf" srcId="{6B27AE90-6AE6-4A75-AC1F-067CDD02BBA7}" destId="{BA0205C3-A78F-4937-B257-87333A78BBC4}" srcOrd="0" destOrd="0" presId="urn:microsoft.com/office/officeart/2008/layout/IncreasingCircleProcess"/>
    <dgm:cxn modelId="{874ED612-CBC7-4501-9125-68BBAB228650}" srcId="{2B28D83D-2253-4AD5-82A0-AA28CF68E344}" destId="{AE7BD307-E40D-4AC7-9284-96AE6FFC3237}" srcOrd="0" destOrd="0" parTransId="{B5D6B53A-95E4-4487-A32C-487131DBC3A0}" sibTransId="{A09946B7-A7A5-4543-AB0F-10CE15FAF553}"/>
    <dgm:cxn modelId="{61408913-FBB5-4296-A964-C9C811624067}" type="presOf" srcId="{AE7BD307-E40D-4AC7-9284-96AE6FFC3237}" destId="{DC215955-AF97-4B2C-A42C-9CEBE0DD875A}" srcOrd="0" destOrd="0" presId="urn:microsoft.com/office/officeart/2008/layout/IncreasingCircleProcess"/>
    <dgm:cxn modelId="{F37D406F-42A4-486E-8803-609A6E8DB233}" srcId="{2B28D83D-2253-4AD5-82A0-AA28CF68E344}" destId="{E0D96C94-91E0-48AD-9FB8-858CF3CE6559}" srcOrd="2" destOrd="0" parTransId="{47EFCC53-848C-46D6-AC1B-193BBA667E20}" sibTransId="{136CBF6F-E326-4B73-9FFA-80E2EA1CE72A}"/>
    <dgm:cxn modelId="{8AB16A76-3555-4899-901C-14CEEF0330BE}" type="presOf" srcId="{E21AED2C-8B01-4FF7-8179-E52F6656C550}" destId="{F3001414-71A5-438F-BAAB-688C3685500A}" srcOrd="0" destOrd="0" presId="urn:microsoft.com/office/officeart/2008/layout/IncreasingCircleProcess"/>
    <dgm:cxn modelId="{8675AF9C-3D41-4CF9-A191-025DB506C824}" srcId="{BAB7F0D9-78E7-4ADF-88B2-EA0CD7AA9523}" destId="{3C9169B8-E1CD-4314-A225-8FC900CC5F9E}" srcOrd="0" destOrd="0" parTransId="{EE416A76-DD4E-4943-A2FD-9DED06EC7858}" sibTransId="{221313FF-B79A-473B-B71C-A2248928D9EE}"/>
    <dgm:cxn modelId="{0BB85B9F-2F0A-4465-9E7E-9D71247CE84E}" type="presOf" srcId="{BAB7F0D9-78E7-4ADF-88B2-EA0CD7AA9523}" destId="{F61DDDAC-FFD1-4DEC-9A7F-6B6DC465C790}" srcOrd="0" destOrd="0" presId="urn:microsoft.com/office/officeart/2008/layout/IncreasingCircleProcess"/>
    <dgm:cxn modelId="{F3B5EAA0-9E6C-4EEF-B40E-CF0383E260B0}" srcId="{2B28D83D-2253-4AD5-82A0-AA28CF68E344}" destId="{BAB7F0D9-78E7-4ADF-88B2-EA0CD7AA9523}" srcOrd="1" destOrd="0" parTransId="{EA66FA3A-6527-426B-B7FE-08C272A328F1}" sibTransId="{30581EA9-C7C1-4C15-9818-02E8070C6B9D}"/>
    <dgm:cxn modelId="{B452C1A1-3D5A-49E4-BD79-DEB4F726EDD1}" type="presOf" srcId="{2B28D83D-2253-4AD5-82A0-AA28CF68E344}" destId="{B6E7D748-0997-41DD-A5CB-273CED147BE4}" srcOrd="0" destOrd="0" presId="urn:microsoft.com/office/officeart/2008/layout/IncreasingCircleProcess"/>
    <dgm:cxn modelId="{98C330BB-51EE-438E-B1AA-CC28359DF0E6}" srcId="{E0D96C94-91E0-48AD-9FB8-858CF3CE6559}" destId="{6B27AE90-6AE6-4A75-AC1F-067CDD02BBA7}" srcOrd="0" destOrd="0" parTransId="{205F29F8-16CD-4435-A953-7BF8FE918ACA}" sibTransId="{44DFACD5-306B-4FEC-B03A-BB0167F0D5D8}"/>
    <dgm:cxn modelId="{7637B7DA-75A3-4BBF-92EE-8DCC74521035}" srcId="{AE7BD307-E40D-4AC7-9284-96AE6FFC3237}" destId="{E21AED2C-8B01-4FF7-8179-E52F6656C550}" srcOrd="0" destOrd="0" parTransId="{CCD11CB4-A6D7-4301-9F3E-D0D2E05DC048}" sibTransId="{8307AC69-578E-4262-B473-391CC14E8194}"/>
    <dgm:cxn modelId="{6974B9DB-0D0D-46D6-AD2A-BE39B335C218}" type="presOf" srcId="{E0D96C94-91E0-48AD-9FB8-858CF3CE6559}" destId="{BA6AA439-0182-438C-83AD-A67BA32B7151}" srcOrd="0" destOrd="0" presId="urn:microsoft.com/office/officeart/2008/layout/IncreasingCircleProcess"/>
    <dgm:cxn modelId="{4FB637E3-343A-453E-802E-8CD45CAD867B}" type="presOf" srcId="{BF0D0B5A-8B02-421D-A648-93519AEFDFDC}" destId="{F3001414-71A5-438F-BAAB-688C3685500A}" srcOrd="0" destOrd="1" presId="urn:microsoft.com/office/officeart/2008/layout/IncreasingCircleProcess"/>
    <dgm:cxn modelId="{CC78E1EF-8441-4FFF-9963-CA23FA5ED407}" type="presOf" srcId="{3C9169B8-E1CD-4314-A225-8FC900CC5F9E}" destId="{E6D447B0-C89E-4FE3-B4A7-44F9B1C9100C}" srcOrd="0" destOrd="0" presId="urn:microsoft.com/office/officeart/2008/layout/IncreasingCircleProcess"/>
    <dgm:cxn modelId="{95A5C08F-C0E8-440E-A97A-953C19BDD63D}" type="presParOf" srcId="{B6E7D748-0997-41DD-A5CB-273CED147BE4}" destId="{56C3CA22-B97B-405C-9049-3E2D08EA507A}" srcOrd="0" destOrd="0" presId="urn:microsoft.com/office/officeart/2008/layout/IncreasingCircleProcess"/>
    <dgm:cxn modelId="{E80B3898-6401-41CF-AD36-1CC4C9ABF05B}" type="presParOf" srcId="{56C3CA22-B97B-405C-9049-3E2D08EA507A}" destId="{B6BF0D0E-733E-4F6A-A9E6-440BEE6D0A9E}" srcOrd="0" destOrd="0" presId="urn:microsoft.com/office/officeart/2008/layout/IncreasingCircleProcess"/>
    <dgm:cxn modelId="{B18A425C-FEF5-4B6B-BC57-09C2A2060974}" type="presParOf" srcId="{56C3CA22-B97B-405C-9049-3E2D08EA507A}" destId="{B5AA7ADC-43B4-4E47-85F9-BBFF25D17BDD}" srcOrd="1" destOrd="0" presId="urn:microsoft.com/office/officeart/2008/layout/IncreasingCircleProcess"/>
    <dgm:cxn modelId="{1EE0FD54-D47C-4B88-BC50-C9B3CCF3FE66}" type="presParOf" srcId="{56C3CA22-B97B-405C-9049-3E2D08EA507A}" destId="{F3001414-71A5-438F-BAAB-688C3685500A}" srcOrd="2" destOrd="0" presId="urn:microsoft.com/office/officeart/2008/layout/IncreasingCircleProcess"/>
    <dgm:cxn modelId="{CE36FED8-6C78-4CAF-A999-C2222F04D14C}" type="presParOf" srcId="{56C3CA22-B97B-405C-9049-3E2D08EA507A}" destId="{DC215955-AF97-4B2C-A42C-9CEBE0DD875A}" srcOrd="3" destOrd="0" presId="urn:microsoft.com/office/officeart/2008/layout/IncreasingCircleProcess"/>
    <dgm:cxn modelId="{A7518223-01FE-4650-A35F-5B47CB38F7C9}" type="presParOf" srcId="{B6E7D748-0997-41DD-A5CB-273CED147BE4}" destId="{3130F407-26C1-47BB-B078-58A3B56C4D38}" srcOrd="1" destOrd="0" presId="urn:microsoft.com/office/officeart/2008/layout/IncreasingCircleProcess"/>
    <dgm:cxn modelId="{0C0C352B-A68A-4615-B6AE-A0DC55317D0B}" type="presParOf" srcId="{B6E7D748-0997-41DD-A5CB-273CED147BE4}" destId="{8400C4B4-F803-485E-950B-8EF9A85A6FF3}" srcOrd="2" destOrd="0" presId="urn:microsoft.com/office/officeart/2008/layout/IncreasingCircleProcess"/>
    <dgm:cxn modelId="{4A46F5A5-AF53-4323-ADBB-B34402AFD466}" type="presParOf" srcId="{8400C4B4-F803-485E-950B-8EF9A85A6FF3}" destId="{E3DEC8C9-6AD8-4805-ACF2-C0DE01F09006}" srcOrd="0" destOrd="0" presId="urn:microsoft.com/office/officeart/2008/layout/IncreasingCircleProcess"/>
    <dgm:cxn modelId="{46D880DE-CAB3-4ED8-8443-C862AED33587}" type="presParOf" srcId="{8400C4B4-F803-485E-950B-8EF9A85A6FF3}" destId="{C79C46A3-F806-42FE-9D50-356765BA1229}" srcOrd="1" destOrd="0" presId="urn:microsoft.com/office/officeart/2008/layout/IncreasingCircleProcess"/>
    <dgm:cxn modelId="{C69706A1-B997-4E75-B5F3-C12B7F1FA2F6}" type="presParOf" srcId="{8400C4B4-F803-485E-950B-8EF9A85A6FF3}" destId="{E6D447B0-C89E-4FE3-B4A7-44F9B1C9100C}" srcOrd="2" destOrd="0" presId="urn:microsoft.com/office/officeart/2008/layout/IncreasingCircleProcess"/>
    <dgm:cxn modelId="{4460BA2F-4B7F-47E2-AFDF-668C847B14EC}" type="presParOf" srcId="{8400C4B4-F803-485E-950B-8EF9A85A6FF3}" destId="{F61DDDAC-FFD1-4DEC-9A7F-6B6DC465C790}" srcOrd="3" destOrd="0" presId="urn:microsoft.com/office/officeart/2008/layout/IncreasingCircleProcess"/>
    <dgm:cxn modelId="{02567328-D4F4-40FE-A8A3-83372ACEC2C4}" type="presParOf" srcId="{B6E7D748-0997-41DD-A5CB-273CED147BE4}" destId="{99A638B8-651F-44C3-A419-00240CEA5EF3}" srcOrd="3" destOrd="0" presId="urn:microsoft.com/office/officeart/2008/layout/IncreasingCircleProcess"/>
    <dgm:cxn modelId="{D342967E-D7CC-4A43-BB24-8E613C236B10}" type="presParOf" srcId="{B6E7D748-0997-41DD-A5CB-273CED147BE4}" destId="{934C9F93-20C8-4597-9D4E-897F7093AE4F}" srcOrd="4" destOrd="0" presId="urn:microsoft.com/office/officeart/2008/layout/IncreasingCircleProcess"/>
    <dgm:cxn modelId="{A2021B2A-C64F-43E7-9715-489794DBB3B9}" type="presParOf" srcId="{934C9F93-20C8-4597-9D4E-897F7093AE4F}" destId="{7BA9760A-6B6A-4BCF-8D8C-7CAC10EE64EB}" srcOrd="0" destOrd="0" presId="urn:microsoft.com/office/officeart/2008/layout/IncreasingCircleProcess"/>
    <dgm:cxn modelId="{948EFDFD-E370-449B-83CE-B4C823A68999}" type="presParOf" srcId="{934C9F93-20C8-4597-9D4E-897F7093AE4F}" destId="{BD2ECAE6-FA3B-4FF8-BC73-C34372E6E404}" srcOrd="1" destOrd="0" presId="urn:microsoft.com/office/officeart/2008/layout/IncreasingCircleProcess"/>
    <dgm:cxn modelId="{620DCA9C-1F99-4F36-AD89-B04F1FA9701C}" type="presParOf" srcId="{934C9F93-20C8-4597-9D4E-897F7093AE4F}" destId="{BA0205C3-A78F-4937-B257-87333A78BBC4}" srcOrd="2" destOrd="0" presId="urn:microsoft.com/office/officeart/2008/layout/IncreasingCircleProcess"/>
    <dgm:cxn modelId="{26A0201F-57D3-416C-A2CD-4CCEA81B8FE9}" type="presParOf" srcId="{934C9F93-20C8-4597-9D4E-897F7093AE4F}" destId="{BA6AA439-0182-438C-83AD-A67BA32B7151}" srcOrd="3" destOrd="0" presId="urn:microsoft.com/office/officeart/2008/layout/IncreasingCircle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DE8CECCD-A8DD-4D9E-97D2-25DAAEAEF70C}" type="doc">
      <dgm:prSet loTypeId="urn:microsoft.com/office/officeart/2005/8/layout/vList4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7D51F785-4E2C-470B-94DE-73D1C05118AB}">
      <dgm:prSet phldrT="[Text]"/>
      <dgm:spPr/>
      <dgm:t>
        <a:bodyPr/>
        <a:lstStyle/>
        <a:p>
          <a:r>
            <a:rPr lang="en-US" b="1"/>
            <a:t>Legacy Burden</a:t>
          </a:r>
        </a:p>
      </dgm:t>
    </dgm:pt>
    <dgm:pt modelId="{0DC5D084-F884-4618-BA96-91077F2515C9}" type="parTrans" cxnId="{8099CB6C-85D0-4A92-8200-E59453FC0E44}">
      <dgm:prSet/>
      <dgm:spPr/>
      <dgm:t>
        <a:bodyPr/>
        <a:lstStyle/>
        <a:p>
          <a:endParaRPr lang="en-US"/>
        </a:p>
      </dgm:t>
    </dgm:pt>
    <dgm:pt modelId="{B3BA4751-0790-46E9-99E4-61BAA339A8CA}" type="sibTrans" cxnId="{8099CB6C-85D0-4A92-8200-E59453FC0E44}">
      <dgm:prSet/>
      <dgm:spPr/>
      <dgm:t>
        <a:bodyPr/>
        <a:lstStyle/>
        <a:p>
          <a:endParaRPr lang="en-US"/>
        </a:p>
      </dgm:t>
    </dgm:pt>
    <dgm:pt modelId="{17D6D14D-6B42-4C56-B3B7-9941BEE490BC}">
      <dgm:prSet phldrT="[Text]"/>
      <dgm:spPr/>
      <dgm:t>
        <a:bodyPr/>
        <a:lstStyle/>
        <a:p>
          <a:r>
            <a:rPr lang="en-US" b="1"/>
            <a:t>The Unlock</a:t>
          </a:r>
        </a:p>
      </dgm:t>
    </dgm:pt>
    <dgm:pt modelId="{EED4101D-F067-4ACE-B938-3E5F14D2F6F0}" type="parTrans" cxnId="{2BC603C7-6E42-4E6D-A90C-0D4CEA892C14}">
      <dgm:prSet/>
      <dgm:spPr/>
      <dgm:t>
        <a:bodyPr/>
        <a:lstStyle/>
        <a:p>
          <a:endParaRPr lang="en-US"/>
        </a:p>
      </dgm:t>
    </dgm:pt>
    <dgm:pt modelId="{CA9A4C89-919F-4045-9000-B70996C36CB2}" type="sibTrans" cxnId="{2BC603C7-6E42-4E6D-A90C-0D4CEA892C14}">
      <dgm:prSet/>
      <dgm:spPr/>
      <dgm:t>
        <a:bodyPr/>
        <a:lstStyle/>
        <a:p>
          <a:endParaRPr lang="en-US"/>
        </a:p>
      </dgm:t>
    </dgm:pt>
    <dgm:pt modelId="{5430DE07-F610-4D62-919E-7784B226B12A}">
      <dgm:prSet phldrT="[Text]"/>
      <dgm:spPr/>
      <dgm:t>
        <a:bodyPr/>
        <a:lstStyle/>
        <a:p>
          <a:r>
            <a:rPr lang="en-US"/>
            <a:t>The $800M (Currently $562M) debt is a "Price for Freedom" from the Ziff Davis spin-off that forces Consensus to act as a Cash Cow rather than a Growth Platform.</a:t>
          </a:r>
        </a:p>
      </dgm:t>
    </dgm:pt>
    <dgm:pt modelId="{62E58D77-C6DC-4C3E-97D9-439F374E548C}" type="parTrans" cxnId="{80D4AD96-017D-4D5B-9C7F-A5639688FB36}">
      <dgm:prSet/>
      <dgm:spPr/>
      <dgm:t>
        <a:bodyPr/>
        <a:lstStyle/>
        <a:p>
          <a:endParaRPr lang="en-US"/>
        </a:p>
      </dgm:t>
    </dgm:pt>
    <dgm:pt modelId="{52A80658-D1AD-4E3F-ABDF-F853DBECED47}" type="sibTrans" cxnId="{80D4AD96-017D-4D5B-9C7F-A5639688FB36}">
      <dgm:prSet/>
      <dgm:spPr/>
      <dgm:t>
        <a:bodyPr/>
        <a:lstStyle/>
        <a:p>
          <a:endParaRPr lang="en-US"/>
        </a:p>
      </dgm:t>
    </dgm:pt>
    <dgm:pt modelId="{72AB0E57-C5AE-48B5-9166-9647EE1B2713}">
      <dgm:prSet phldrT="[Text]"/>
      <dgm:spPr/>
      <dgm:t>
        <a:bodyPr/>
        <a:lstStyle/>
        <a:p>
          <a:r>
            <a:rPr lang="en-US"/>
            <a:t>Private ownership removes the 90-day earnings pressure, allowing us to redirect Free Cash Flow.</a:t>
          </a:r>
        </a:p>
      </dgm:t>
    </dgm:pt>
    <dgm:pt modelId="{59892AD2-38ED-4B7D-90DC-85E067032450}" type="parTrans" cxnId="{99DE9010-4497-4886-96DE-FD76692CDB1B}">
      <dgm:prSet/>
      <dgm:spPr/>
      <dgm:t>
        <a:bodyPr/>
        <a:lstStyle/>
        <a:p>
          <a:endParaRPr lang="en-US"/>
        </a:p>
      </dgm:t>
    </dgm:pt>
    <dgm:pt modelId="{FC0ABA74-130A-4808-BE5A-2FEE466EB0B8}" type="sibTrans" cxnId="{99DE9010-4497-4886-96DE-FD76692CDB1B}">
      <dgm:prSet/>
      <dgm:spPr/>
      <dgm:t>
        <a:bodyPr/>
        <a:lstStyle/>
        <a:p>
          <a:endParaRPr lang="en-US"/>
        </a:p>
      </dgm:t>
    </dgm:pt>
    <dgm:pt modelId="{C909EB6D-A2A7-4E0F-8A99-C14E3FA097F9}" type="pres">
      <dgm:prSet presAssocID="{DE8CECCD-A8DD-4D9E-97D2-25DAAEAEF70C}" presName="linear" presStyleCnt="0">
        <dgm:presLayoutVars>
          <dgm:dir/>
          <dgm:resizeHandles val="exact"/>
        </dgm:presLayoutVars>
      </dgm:prSet>
      <dgm:spPr/>
    </dgm:pt>
    <dgm:pt modelId="{81C40A49-B2CD-4267-97E0-E3AE51CF344E}" type="pres">
      <dgm:prSet presAssocID="{7D51F785-4E2C-470B-94DE-73D1C05118AB}" presName="comp" presStyleCnt="0"/>
      <dgm:spPr/>
    </dgm:pt>
    <dgm:pt modelId="{5BEE682B-C3BD-40B3-BF7C-1096A3E2B881}" type="pres">
      <dgm:prSet presAssocID="{7D51F785-4E2C-470B-94DE-73D1C05118AB}" presName="box" presStyleLbl="node1" presStyleIdx="0" presStyleCnt="2" custLinFactY="-5341" custLinFactNeighborX="75405" custLinFactNeighborY="-100000"/>
      <dgm:spPr/>
    </dgm:pt>
    <dgm:pt modelId="{41B2694C-1AD4-4E12-B71D-827CE139640F}" type="pres">
      <dgm:prSet presAssocID="{7D51F785-4E2C-470B-94DE-73D1C05118AB}" presName="img" presStyleLbl="fgImgPlace1" presStyleIdx="0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t="-18000" b="-18000"/>
          </a:stretch>
        </a:blipFill>
      </dgm:spPr>
      <dgm:extLst>
        <a:ext uri="{E40237B7-FDA0-4F09-8148-C483321AD2D9}">
          <dgm14:cNvPr xmlns:dgm14="http://schemas.microsoft.com/office/drawing/2010/diagram" id="0" name="" descr="Jail outline"/>
        </a:ext>
      </dgm:extLst>
    </dgm:pt>
    <dgm:pt modelId="{CB193DF0-5DC7-4EC8-A64F-0C7D4C388844}" type="pres">
      <dgm:prSet presAssocID="{7D51F785-4E2C-470B-94DE-73D1C05118AB}" presName="text" presStyleLbl="node1" presStyleIdx="0" presStyleCnt="2">
        <dgm:presLayoutVars>
          <dgm:bulletEnabled val="1"/>
        </dgm:presLayoutVars>
      </dgm:prSet>
      <dgm:spPr/>
    </dgm:pt>
    <dgm:pt modelId="{4DA75B9C-097E-4E64-886F-71A2598F5567}" type="pres">
      <dgm:prSet presAssocID="{B3BA4751-0790-46E9-99E4-61BAA339A8CA}" presName="spacer" presStyleCnt="0"/>
      <dgm:spPr/>
    </dgm:pt>
    <dgm:pt modelId="{1FE1BCAB-7371-4E03-9499-0B41768F423E}" type="pres">
      <dgm:prSet presAssocID="{17D6D14D-6B42-4C56-B3B7-9941BEE490BC}" presName="comp" presStyleCnt="0"/>
      <dgm:spPr/>
    </dgm:pt>
    <dgm:pt modelId="{AE752AD2-B748-44F3-805A-C943CF0B4F96}" type="pres">
      <dgm:prSet presAssocID="{17D6D14D-6B42-4C56-B3B7-9941BEE490BC}" presName="box" presStyleLbl="node1" presStyleIdx="1" presStyleCnt="2"/>
      <dgm:spPr/>
    </dgm:pt>
    <dgm:pt modelId="{5E08141C-04F7-4D74-B580-DC31B4086198}" type="pres">
      <dgm:prSet presAssocID="{17D6D14D-6B42-4C56-B3B7-9941BEE490BC}" presName="img" presStyleLbl="fgImgPlace1" presStyleIdx="1" presStyleCnt="2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8000" b="-18000"/>
          </a:stretch>
        </a:blipFill>
      </dgm:spPr>
      <dgm:extLst>
        <a:ext uri="{E40237B7-FDA0-4F09-8148-C483321AD2D9}">
          <dgm14:cNvPr xmlns:dgm14="http://schemas.microsoft.com/office/drawing/2010/diagram" id="0" name="" descr="Key outline"/>
        </a:ext>
      </dgm:extLst>
    </dgm:pt>
    <dgm:pt modelId="{43FDA838-20B9-4B7E-9B08-B7C33F8F64B7}" type="pres">
      <dgm:prSet presAssocID="{17D6D14D-6B42-4C56-B3B7-9941BEE490BC}" presName="text" presStyleLbl="node1" presStyleIdx="1" presStyleCnt="2">
        <dgm:presLayoutVars>
          <dgm:bulletEnabled val="1"/>
        </dgm:presLayoutVars>
      </dgm:prSet>
      <dgm:spPr/>
    </dgm:pt>
  </dgm:ptLst>
  <dgm:cxnLst>
    <dgm:cxn modelId="{A0A09305-EB71-40C0-A9BA-D2061DE9F26D}" type="presOf" srcId="{7D51F785-4E2C-470B-94DE-73D1C05118AB}" destId="{CB193DF0-5DC7-4EC8-A64F-0C7D4C388844}" srcOrd="1" destOrd="0" presId="urn:microsoft.com/office/officeart/2005/8/layout/vList4"/>
    <dgm:cxn modelId="{99DE9010-4497-4886-96DE-FD76692CDB1B}" srcId="{17D6D14D-6B42-4C56-B3B7-9941BEE490BC}" destId="{72AB0E57-C5AE-48B5-9166-9647EE1B2713}" srcOrd="0" destOrd="0" parTransId="{59892AD2-38ED-4B7D-90DC-85E067032450}" sibTransId="{FC0ABA74-130A-4808-BE5A-2FEE466EB0B8}"/>
    <dgm:cxn modelId="{99EB2B12-E3FF-4E35-9178-7B940B22DA2A}" type="presOf" srcId="{DE8CECCD-A8DD-4D9E-97D2-25DAAEAEF70C}" destId="{C909EB6D-A2A7-4E0F-8A99-C14E3FA097F9}" srcOrd="0" destOrd="0" presId="urn:microsoft.com/office/officeart/2005/8/layout/vList4"/>
    <dgm:cxn modelId="{9B912814-2264-4820-B1FF-C6F731672A54}" type="presOf" srcId="{17D6D14D-6B42-4C56-B3B7-9941BEE490BC}" destId="{43FDA838-20B9-4B7E-9B08-B7C33F8F64B7}" srcOrd="1" destOrd="0" presId="urn:microsoft.com/office/officeart/2005/8/layout/vList4"/>
    <dgm:cxn modelId="{A1489A1E-797E-4B62-ACFB-FF30B6A4031B}" type="presOf" srcId="{72AB0E57-C5AE-48B5-9166-9647EE1B2713}" destId="{43FDA838-20B9-4B7E-9B08-B7C33F8F64B7}" srcOrd="1" destOrd="1" presId="urn:microsoft.com/office/officeart/2005/8/layout/vList4"/>
    <dgm:cxn modelId="{32217B5C-89A8-41D8-AA14-2ABF356F36E5}" type="presOf" srcId="{5430DE07-F610-4D62-919E-7784B226B12A}" destId="{5BEE682B-C3BD-40B3-BF7C-1096A3E2B881}" srcOrd="0" destOrd="1" presId="urn:microsoft.com/office/officeart/2005/8/layout/vList4"/>
    <dgm:cxn modelId="{5652EF41-01BC-4AD7-9418-B8AECD5638CD}" type="presOf" srcId="{17D6D14D-6B42-4C56-B3B7-9941BEE490BC}" destId="{AE752AD2-B748-44F3-805A-C943CF0B4F96}" srcOrd="0" destOrd="0" presId="urn:microsoft.com/office/officeart/2005/8/layout/vList4"/>
    <dgm:cxn modelId="{2E7BE068-1EB4-49D2-9847-37D483685961}" type="presOf" srcId="{72AB0E57-C5AE-48B5-9166-9647EE1B2713}" destId="{AE752AD2-B748-44F3-805A-C943CF0B4F96}" srcOrd="0" destOrd="1" presId="urn:microsoft.com/office/officeart/2005/8/layout/vList4"/>
    <dgm:cxn modelId="{3FCA354B-BB93-444D-BEF1-52D5A02C2ED7}" type="presOf" srcId="{7D51F785-4E2C-470B-94DE-73D1C05118AB}" destId="{5BEE682B-C3BD-40B3-BF7C-1096A3E2B881}" srcOrd="0" destOrd="0" presId="urn:microsoft.com/office/officeart/2005/8/layout/vList4"/>
    <dgm:cxn modelId="{8099CB6C-85D0-4A92-8200-E59453FC0E44}" srcId="{DE8CECCD-A8DD-4D9E-97D2-25DAAEAEF70C}" destId="{7D51F785-4E2C-470B-94DE-73D1C05118AB}" srcOrd="0" destOrd="0" parTransId="{0DC5D084-F884-4618-BA96-91077F2515C9}" sibTransId="{B3BA4751-0790-46E9-99E4-61BAA339A8CA}"/>
    <dgm:cxn modelId="{5C8FC385-6DAE-40F6-B66F-357699574DE0}" type="presOf" srcId="{5430DE07-F610-4D62-919E-7784B226B12A}" destId="{CB193DF0-5DC7-4EC8-A64F-0C7D4C388844}" srcOrd="1" destOrd="1" presId="urn:microsoft.com/office/officeart/2005/8/layout/vList4"/>
    <dgm:cxn modelId="{80D4AD96-017D-4D5B-9C7F-A5639688FB36}" srcId="{7D51F785-4E2C-470B-94DE-73D1C05118AB}" destId="{5430DE07-F610-4D62-919E-7784B226B12A}" srcOrd="0" destOrd="0" parTransId="{62E58D77-C6DC-4C3E-97D9-439F374E548C}" sibTransId="{52A80658-D1AD-4E3F-ABDF-F853DBECED47}"/>
    <dgm:cxn modelId="{2BC603C7-6E42-4E6D-A90C-0D4CEA892C14}" srcId="{DE8CECCD-A8DD-4D9E-97D2-25DAAEAEF70C}" destId="{17D6D14D-6B42-4C56-B3B7-9941BEE490BC}" srcOrd="1" destOrd="0" parTransId="{EED4101D-F067-4ACE-B938-3E5F14D2F6F0}" sibTransId="{CA9A4C89-919F-4045-9000-B70996C36CB2}"/>
    <dgm:cxn modelId="{F45AFDA4-381E-4581-A0BC-C09D6D2639E1}" type="presParOf" srcId="{C909EB6D-A2A7-4E0F-8A99-C14E3FA097F9}" destId="{81C40A49-B2CD-4267-97E0-E3AE51CF344E}" srcOrd="0" destOrd="0" presId="urn:microsoft.com/office/officeart/2005/8/layout/vList4"/>
    <dgm:cxn modelId="{51B1D089-099D-4C35-AFC8-8ABDE6D6EA64}" type="presParOf" srcId="{81C40A49-B2CD-4267-97E0-E3AE51CF344E}" destId="{5BEE682B-C3BD-40B3-BF7C-1096A3E2B881}" srcOrd="0" destOrd="0" presId="urn:microsoft.com/office/officeart/2005/8/layout/vList4"/>
    <dgm:cxn modelId="{92E12E9F-D8D4-47EF-80FF-B2C41EDA42E5}" type="presParOf" srcId="{81C40A49-B2CD-4267-97E0-E3AE51CF344E}" destId="{41B2694C-1AD4-4E12-B71D-827CE139640F}" srcOrd="1" destOrd="0" presId="urn:microsoft.com/office/officeart/2005/8/layout/vList4"/>
    <dgm:cxn modelId="{962FFAE2-5C1B-46CD-BD41-5758773F1623}" type="presParOf" srcId="{81C40A49-B2CD-4267-97E0-E3AE51CF344E}" destId="{CB193DF0-5DC7-4EC8-A64F-0C7D4C388844}" srcOrd="2" destOrd="0" presId="urn:microsoft.com/office/officeart/2005/8/layout/vList4"/>
    <dgm:cxn modelId="{132B80B8-9722-4FF9-A722-E98B767713BB}" type="presParOf" srcId="{C909EB6D-A2A7-4E0F-8A99-C14E3FA097F9}" destId="{4DA75B9C-097E-4E64-886F-71A2598F5567}" srcOrd="1" destOrd="0" presId="urn:microsoft.com/office/officeart/2005/8/layout/vList4"/>
    <dgm:cxn modelId="{75B99971-7CC4-4019-B35A-33F2A5ED1144}" type="presParOf" srcId="{C909EB6D-A2A7-4E0F-8A99-C14E3FA097F9}" destId="{1FE1BCAB-7371-4E03-9499-0B41768F423E}" srcOrd="2" destOrd="0" presId="urn:microsoft.com/office/officeart/2005/8/layout/vList4"/>
    <dgm:cxn modelId="{7C0D4E69-9CD0-4DA8-8B4A-2A1882B070C8}" type="presParOf" srcId="{1FE1BCAB-7371-4E03-9499-0B41768F423E}" destId="{AE752AD2-B748-44F3-805A-C943CF0B4F96}" srcOrd="0" destOrd="0" presId="urn:microsoft.com/office/officeart/2005/8/layout/vList4"/>
    <dgm:cxn modelId="{6E052C17-EDA3-4A3C-9EBA-DFF9BA1DAE4A}" type="presParOf" srcId="{1FE1BCAB-7371-4E03-9499-0B41768F423E}" destId="{5E08141C-04F7-4D74-B580-DC31B4086198}" srcOrd="1" destOrd="0" presId="urn:microsoft.com/office/officeart/2005/8/layout/vList4"/>
    <dgm:cxn modelId="{BC4EB7BB-4CAC-4F61-A68A-C98F62EE482E}" type="presParOf" srcId="{1FE1BCAB-7371-4E03-9499-0B41768F423E}" destId="{43FDA838-20B9-4B7E-9B08-B7C33F8F64B7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BDD426A2-3043-4F9B-B67C-990A60027ECF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D0DD417-7220-4EF7-912F-C1EC3CFE3292}">
      <dgm:prSet custT="1"/>
      <dgm:spPr/>
      <dgm:t>
        <a:bodyPr/>
        <a:lstStyle/>
        <a:p>
          <a:r>
            <a:rPr lang="en-US" sz="1600" b="1"/>
            <a:t>CCSI Is Not a Fax Company. It’s a Network</a:t>
          </a:r>
          <a:endParaRPr lang="en-US" sz="1600"/>
        </a:p>
      </dgm:t>
    </dgm:pt>
    <dgm:pt modelId="{C74E771A-BBE0-4E96-B30A-4F8A3E466D8A}" type="parTrans" cxnId="{80775656-550A-46DA-AFDB-FEF31C1B36FA}">
      <dgm:prSet/>
      <dgm:spPr/>
      <dgm:t>
        <a:bodyPr/>
        <a:lstStyle/>
        <a:p>
          <a:endParaRPr lang="en-US"/>
        </a:p>
      </dgm:t>
    </dgm:pt>
    <dgm:pt modelId="{ED1B2B14-FD78-49D2-AC9C-7B835AA8AE6B}" type="sibTrans" cxnId="{80775656-550A-46DA-AFDB-FEF31C1B36FA}">
      <dgm:prSet/>
      <dgm:spPr/>
      <dgm:t>
        <a:bodyPr/>
        <a:lstStyle/>
        <a:p>
          <a:endParaRPr lang="en-US"/>
        </a:p>
      </dgm:t>
    </dgm:pt>
    <dgm:pt modelId="{80E561B3-EDDF-4E80-AD14-61ED57957F53}">
      <dgm:prSet custT="1"/>
      <dgm:spPr/>
      <dgm:t>
        <a:bodyPr/>
        <a:lstStyle/>
        <a:p>
          <a:r>
            <a:rPr lang="en-US" sz="1400" b="1"/>
            <a:t>Tomorrow: </a:t>
          </a:r>
          <a:r>
            <a:rPr lang="en-US" sz="1400"/>
            <a:t>We operate one of the largest healthcare communication networks.</a:t>
          </a:r>
        </a:p>
      </dgm:t>
    </dgm:pt>
    <dgm:pt modelId="{FF7B3F07-B59C-4393-834D-1BC6FF8C5D05}" type="parTrans" cxnId="{F2EF482B-F11B-4509-B188-CA6C0DBD86B7}">
      <dgm:prSet/>
      <dgm:spPr/>
      <dgm:t>
        <a:bodyPr/>
        <a:lstStyle/>
        <a:p>
          <a:endParaRPr lang="en-US"/>
        </a:p>
      </dgm:t>
    </dgm:pt>
    <dgm:pt modelId="{C86E85B3-F92B-461D-BE8B-4ED4DAEA45C3}" type="sibTrans" cxnId="{F2EF482B-F11B-4509-B188-CA6C0DBD86B7}">
      <dgm:prSet/>
      <dgm:spPr/>
      <dgm:t>
        <a:bodyPr/>
        <a:lstStyle/>
        <a:p>
          <a:endParaRPr lang="en-US"/>
        </a:p>
      </dgm:t>
    </dgm:pt>
    <dgm:pt modelId="{C59F66EF-3674-47DE-92E5-F8341A652B6C}">
      <dgm:prSet custT="1"/>
      <dgm:spPr/>
      <dgm:t>
        <a:bodyPr/>
        <a:lstStyle/>
        <a:p>
          <a:r>
            <a:rPr lang="en-US" sz="1400" b="1"/>
            <a:t>Today: </a:t>
          </a:r>
          <a:r>
            <a:rPr lang="en-US" sz="1400"/>
            <a:t>We move documents and get paid per transaction.</a:t>
          </a:r>
        </a:p>
      </dgm:t>
    </dgm:pt>
    <dgm:pt modelId="{1757EED1-45CC-44D7-AC1B-E89C93AE2A6D}" type="parTrans" cxnId="{E50FC916-A067-4DFE-BA85-53985E22F298}">
      <dgm:prSet/>
      <dgm:spPr/>
      <dgm:t>
        <a:bodyPr/>
        <a:lstStyle/>
        <a:p>
          <a:endParaRPr lang="en-US"/>
        </a:p>
      </dgm:t>
    </dgm:pt>
    <dgm:pt modelId="{B0524143-34C2-4152-996E-D865A9616E3E}" type="sibTrans" cxnId="{E50FC916-A067-4DFE-BA85-53985E22F298}">
      <dgm:prSet/>
      <dgm:spPr/>
      <dgm:t>
        <a:bodyPr/>
        <a:lstStyle/>
        <a:p>
          <a:endParaRPr lang="en-US"/>
        </a:p>
      </dgm:t>
    </dgm:pt>
    <dgm:pt modelId="{3143BF4B-A8A8-4FFA-BCDB-6844BB28946D}" type="pres">
      <dgm:prSet presAssocID="{BDD426A2-3043-4F9B-B67C-990A60027ECF}" presName="Name0" presStyleCnt="0">
        <dgm:presLayoutVars>
          <dgm:dir/>
          <dgm:animLvl val="lvl"/>
          <dgm:resizeHandles val="exact"/>
        </dgm:presLayoutVars>
      </dgm:prSet>
      <dgm:spPr/>
    </dgm:pt>
    <dgm:pt modelId="{A8E9F9B4-E80B-4374-AC73-499450181FAA}" type="pres">
      <dgm:prSet presAssocID="{5D0DD417-7220-4EF7-912F-C1EC3CFE3292}" presName="composite" presStyleCnt="0"/>
      <dgm:spPr/>
    </dgm:pt>
    <dgm:pt modelId="{63FB70F2-5C98-4DDE-AEBE-96E483FD3CA8}" type="pres">
      <dgm:prSet presAssocID="{5D0DD417-7220-4EF7-912F-C1EC3CFE3292}" presName="parTx" presStyleLbl="alignNode1" presStyleIdx="0" presStyleCnt="1" custScaleY="101775" custLinFactNeighborX="-1994" custLinFactNeighborY="-95452">
        <dgm:presLayoutVars>
          <dgm:chMax val="0"/>
          <dgm:chPref val="0"/>
          <dgm:bulletEnabled val="1"/>
        </dgm:presLayoutVars>
      </dgm:prSet>
      <dgm:spPr/>
    </dgm:pt>
    <dgm:pt modelId="{7152B81E-D235-4476-A277-92BA51F53BB7}" type="pres">
      <dgm:prSet presAssocID="{5D0DD417-7220-4EF7-912F-C1EC3CFE3292}" presName="desTx" presStyleLbl="alignAccFollowNode1" presStyleIdx="0" presStyleCnt="1" custLinFactNeighborX="-14603" custLinFactNeighborY="40982">
        <dgm:presLayoutVars>
          <dgm:bulletEnabled val="1"/>
        </dgm:presLayoutVars>
      </dgm:prSet>
      <dgm:spPr/>
    </dgm:pt>
  </dgm:ptLst>
  <dgm:cxnLst>
    <dgm:cxn modelId="{E50FC916-A067-4DFE-BA85-53985E22F298}" srcId="{5D0DD417-7220-4EF7-912F-C1EC3CFE3292}" destId="{C59F66EF-3674-47DE-92E5-F8341A652B6C}" srcOrd="0" destOrd="0" parTransId="{1757EED1-45CC-44D7-AC1B-E89C93AE2A6D}" sibTransId="{B0524143-34C2-4152-996E-D865A9616E3E}"/>
    <dgm:cxn modelId="{7981AD24-9FDE-40FD-A3FE-A3E48E8042DA}" type="presOf" srcId="{80E561B3-EDDF-4E80-AD14-61ED57957F53}" destId="{7152B81E-D235-4476-A277-92BA51F53BB7}" srcOrd="0" destOrd="1" presId="urn:microsoft.com/office/officeart/2005/8/layout/hList1"/>
    <dgm:cxn modelId="{F2EF482B-F11B-4509-B188-CA6C0DBD86B7}" srcId="{5D0DD417-7220-4EF7-912F-C1EC3CFE3292}" destId="{80E561B3-EDDF-4E80-AD14-61ED57957F53}" srcOrd="1" destOrd="0" parTransId="{FF7B3F07-B59C-4393-834D-1BC6FF8C5D05}" sibTransId="{C86E85B3-F92B-461D-BE8B-4ED4DAEA45C3}"/>
    <dgm:cxn modelId="{B82FCF69-7437-4966-81C1-E12B2EE007BE}" type="presOf" srcId="{5D0DD417-7220-4EF7-912F-C1EC3CFE3292}" destId="{63FB70F2-5C98-4DDE-AEBE-96E483FD3CA8}" srcOrd="0" destOrd="0" presId="urn:microsoft.com/office/officeart/2005/8/layout/hList1"/>
    <dgm:cxn modelId="{80775656-550A-46DA-AFDB-FEF31C1B36FA}" srcId="{BDD426A2-3043-4F9B-B67C-990A60027ECF}" destId="{5D0DD417-7220-4EF7-912F-C1EC3CFE3292}" srcOrd="0" destOrd="0" parTransId="{C74E771A-BBE0-4E96-B30A-4F8A3E466D8A}" sibTransId="{ED1B2B14-FD78-49D2-AC9C-7B835AA8AE6B}"/>
    <dgm:cxn modelId="{4961C37D-4085-42B5-927D-F5E547B8FC06}" type="presOf" srcId="{BDD426A2-3043-4F9B-B67C-990A60027ECF}" destId="{3143BF4B-A8A8-4FFA-BCDB-6844BB28946D}" srcOrd="0" destOrd="0" presId="urn:microsoft.com/office/officeart/2005/8/layout/hList1"/>
    <dgm:cxn modelId="{C514798B-8460-457B-A19A-1169D7C7F817}" type="presOf" srcId="{C59F66EF-3674-47DE-92E5-F8341A652B6C}" destId="{7152B81E-D235-4476-A277-92BA51F53BB7}" srcOrd="0" destOrd="0" presId="urn:microsoft.com/office/officeart/2005/8/layout/hList1"/>
    <dgm:cxn modelId="{8BE83346-52A7-415E-80CE-0ACEFEABC5A7}" type="presParOf" srcId="{3143BF4B-A8A8-4FFA-BCDB-6844BB28946D}" destId="{A8E9F9B4-E80B-4374-AC73-499450181FAA}" srcOrd="0" destOrd="0" presId="urn:microsoft.com/office/officeart/2005/8/layout/hList1"/>
    <dgm:cxn modelId="{C8F629B0-9BDE-4A56-95E4-227452292CB2}" type="presParOf" srcId="{A8E9F9B4-E80B-4374-AC73-499450181FAA}" destId="{63FB70F2-5C98-4DDE-AEBE-96E483FD3CA8}" srcOrd="0" destOrd="0" presId="urn:microsoft.com/office/officeart/2005/8/layout/hList1"/>
    <dgm:cxn modelId="{E0A806FA-0850-481B-BA36-BEA5DDA7D4B5}" type="presParOf" srcId="{A8E9F9B4-E80B-4374-AC73-499450181FAA}" destId="{7152B81E-D235-4476-A277-92BA51F53BB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14FF3F37-2D13-415A-9B8A-E36C97D6E388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1224B3F-1C4C-4C62-B1AF-8CAD0D085115}">
      <dgm:prSet phldrT="[Text]"/>
      <dgm:spPr/>
      <dgm:t>
        <a:bodyPr/>
        <a:lstStyle/>
        <a:p>
          <a:pPr>
            <a:buNone/>
          </a:pPr>
          <a:r>
            <a:rPr lang="en-US"/>
            <a:t>1</a:t>
          </a:r>
        </a:p>
      </dgm:t>
    </dgm:pt>
    <dgm:pt modelId="{02BB22B6-C759-4D74-A906-26FA01C467B7}" type="parTrans" cxnId="{39F7C3B4-0F4B-4FF1-A7A9-61F7EBE325DA}">
      <dgm:prSet/>
      <dgm:spPr/>
      <dgm:t>
        <a:bodyPr/>
        <a:lstStyle/>
        <a:p>
          <a:endParaRPr lang="en-US"/>
        </a:p>
      </dgm:t>
    </dgm:pt>
    <dgm:pt modelId="{F545BED0-9B40-4ADB-9846-5F6AF4219C0E}" type="sibTrans" cxnId="{39F7C3B4-0F4B-4FF1-A7A9-61F7EBE325DA}">
      <dgm:prSet/>
      <dgm:spPr/>
      <dgm:t>
        <a:bodyPr/>
        <a:lstStyle/>
        <a:p>
          <a:endParaRPr lang="en-US"/>
        </a:p>
      </dgm:t>
    </dgm:pt>
    <dgm:pt modelId="{4553B8E6-AE4B-4DF2-A059-BF5A7079394C}">
      <dgm:prSet/>
      <dgm:spPr/>
      <dgm:t>
        <a:bodyPr/>
        <a:lstStyle/>
        <a:p>
          <a:pPr>
            <a:buNone/>
          </a:pPr>
          <a:r>
            <a:rPr lang="en-US"/>
            <a:t>Expand sales.</a:t>
          </a:r>
        </a:p>
      </dgm:t>
    </dgm:pt>
    <dgm:pt modelId="{A0950BA9-8EA6-4079-B720-46102AA04665}" type="parTrans" cxnId="{8A97E3C5-3272-41EE-AC2B-CF753F00AEFF}">
      <dgm:prSet/>
      <dgm:spPr/>
      <dgm:t>
        <a:bodyPr/>
        <a:lstStyle/>
        <a:p>
          <a:endParaRPr lang="en-US"/>
        </a:p>
      </dgm:t>
    </dgm:pt>
    <dgm:pt modelId="{0DCFA43E-62D7-4EAF-8632-5BBF62F1F7BD}" type="sibTrans" cxnId="{8A97E3C5-3272-41EE-AC2B-CF753F00AEFF}">
      <dgm:prSet/>
      <dgm:spPr/>
      <dgm:t>
        <a:bodyPr/>
        <a:lstStyle/>
        <a:p>
          <a:endParaRPr lang="en-US"/>
        </a:p>
      </dgm:t>
    </dgm:pt>
    <dgm:pt modelId="{B9A651DB-8EF0-45AE-A4A8-450FE89139A0}">
      <dgm:prSet/>
      <dgm:spPr/>
      <dgm:t>
        <a:bodyPr/>
        <a:lstStyle/>
        <a:p>
          <a:pPr>
            <a:buNone/>
          </a:pPr>
          <a:r>
            <a:rPr lang="en-US"/>
            <a:t>Prioritize network density.</a:t>
          </a:r>
        </a:p>
      </dgm:t>
    </dgm:pt>
    <dgm:pt modelId="{C85C9DA3-5AC7-482D-8B7A-C84C082B81DD}" type="parTrans" cxnId="{F9213C86-BD96-430B-822A-CBF0E1090E35}">
      <dgm:prSet/>
      <dgm:spPr/>
      <dgm:t>
        <a:bodyPr/>
        <a:lstStyle/>
        <a:p>
          <a:endParaRPr lang="en-US"/>
        </a:p>
      </dgm:t>
    </dgm:pt>
    <dgm:pt modelId="{34F5B42D-1B81-4560-AF83-B6096294A88D}" type="sibTrans" cxnId="{F9213C86-BD96-430B-822A-CBF0E1090E35}">
      <dgm:prSet/>
      <dgm:spPr/>
      <dgm:t>
        <a:bodyPr/>
        <a:lstStyle/>
        <a:p>
          <a:endParaRPr lang="en-US"/>
        </a:p>
      </dgm:t>
    </dgm:pt>
    <dgm:pt modelId="{CADDCB7C-12C2-4345-A5E3-C773E2B79684}">
      <dgm:prSet phldrT="[Text]"/>
      <dgm:spPr/>
      <dgm:t>
        <a:bodyPr/>
        <a:lstStyle/>
        <a:p>
          <a:pPr>
            <a:buNone/>
          </a:pPr>
          <a:r>
            <a:rPr lang="en-US"/>
            <a:t>Temporarily compress margins to accelerate penetration.</a:t>
          </a:r>
        </a:p>
      </dgm:t>
    </dgm:pt>
    <dgm:pt modelId="{570DC6C4-AA11-476A-8451-2E1F0B0AA44A}" type="parTrans" cxnId="{DCACDD86-0160-4A0B-B09C-4D2F0EFE7FA7}">
      <dgm:prSet/>
      <dgm:spPr/>
      <dgm:t>
        <a:bodyPr/>
        <a:lstStyle/>
        <a:p>
          <a:endParaRPr lang="en-US"/>
        </a:p>
      </dgm:t>
    </dgm:pt>
    <dgm:pt modelId="{79B5C4DF-2865-404B-987E-88EB607DF88F}" type="sibTrans" cxnId="{DCACDD86-0160-4A0B-B09C-4D2F0EFE7FA7}">
      <dgm:prSet/>
      <dgm:spPr/>
      <dgm:t>
        <a:bodyPr/>
        <a:lstStyle/>
        <a:p>
          <a:endParaRPr lang="en-US"/>
        </a:p>
      </dgm:t>
    </dgm:pt>
    <dgm:pt modelId="{BFA3488F-C914-4206-8ADC-F6D8A7721589}">
      <dgm:prSet/>
      <dgm:spPr/>
      <dgm:t>
        <a:bodyPr/>
        <a:lstStyle/>
        <a:p>
          <a:pPr>
            <a:buNone/>
          </a:pPr>
          <a:r>
            <a:rPr lang="en-US"/>
            <a:t>2</a:t>
          </a:r>
        </a:p>
      </dgm:t>
    </dgm:pt>
    <dgm:pt modelId="{12320364-F14B-4114-90D7-2699980C0663}" type="parTrans" cxnId="{8AFAFD9C-6E65-4B3B-9EB0-2BAF175B83A7}">
      <dgm:prSet/>
      <dgm:spPr/>
      <dgm:t>
        <a:bodyPr/>
        <a:lstStyle/>
        <a:p>
          <a:endParaRPr lang="en-US"/>
        </a:p>
      </dgm:t>
    </dgm:pt>
    <dgm:pt modelId="{05013725-FFFC-4639-B246-4D02206D452E}" type="sibTrans" cxnId="{8AFAFD9C-6E65-4B3B-9EB0-2BAF175B83A7}">
      <dgm:prSet/>
      <dgm:spPr/>
      <dgm:t>
        <a:bodyPr/>
        <a:lstStyle/>
        <a:p>
          <a:endParaRPr lang="en-US"/>
        </a:p>
      </dgm:t>
    </dgm:pt>
    <dgm:pt modelId="{C8ABDD01-56F0-4F66-824C-E4BACE8BC9B5}">
      <dgm:prSet/>
      <dgm:spPr/>
      <dgm:t>
        <a:bodyPr/>
        <a:lstStyle/>
        <a:p>
          <a:pPr>
            <a:buNone/>
          </a:pPr>
          <a:r>
            <a:rPr lang="en-US"/>
            <a:t>Integrate adjacent workflows.</a:t>
          </a:r>
        </a:p>
      </dgm:t>
    </dgm:pt>
    <dgm:pt modelId="{E88F8B88-E12B-4258-9A86-3DAF25DE0DD1}" type="parTrans" cxnId="{D6FD173A-82BA-493A-9F54-7D263DF2F169}">
      <dgm:prSet/>
      <dgm:spPr/>
      <dgm:t>
        <a:bodyPr/>
        <a:lstStyle/>
        <a:p>
          <a:endParaRPr lang="en-US"/>
        </a:p>
      </dgm:t>
    </dgm:pt>
    <dgm:pt modelId="{A11A5943-D972-443B-8B75-FB16A1B59B03}" type="sibTrans" cxnId="{D6FD173A-82BA-493A-9F54-7D263DF2F169}">
      <dgm:prSet/>
      <dgm:spPr/>
      <dgm:t>
        <a:bodyPr/>
        <a:lstStyle/>
        <a:p>
          <a:endParaRPr lang="en-US"/>
        </a:p>
      </dgm:t>
    </dgm:pt>
    <dgm:pt modelId="{C89A0ED4-A76C-47C2-B28C-25781D48BD9E}">
      <dgm:prSet/>
      <dgm:spPr/>
      <dgm:t>
        <a:bodyPr/>
        <a:lstStyle/>
        <a:p>
          <a:pPr>
            <a:buNone/>
          </a:pPr>
          <a:r>
            <a:rPr lang="en-US"/>
            <a:t>Increase revenue per account.</a:t>
          </a:r>
        </a:p>
      </dgm:t>
    </dgm:pt>
    <dgm:pt modelId="{5B669557-8E5A-48C4-A56E-0680D18851CD}" type="parTrans" cxnId="{69C98D22-EDFB-49DB-9098-F2873C385674}">
      <dgm:prSet/>
      <dgm:spPr/>
      <dgm:t>
        <a:bodyPr/>
        <a:lstStyle/>
        <a:p>
          <a:endParaRPr lang="en-US"/>
        </a:p>
      </dgm:t>
    </dgm:pt>
    <dgm:pt modelId="{8C68667D-F67E-4B4F-83EA-61B67F0040B9}" type="sibTrans" cxnId="{69C98D22-EDFB-49DB-9098-F2873C385674}">
      <dgm:prSet/>
      <dgm:spPr/>
      <dgm:t>
        <a:bodyPr/>
        <a:lstStyle/>
        <a:p>
          <a:endParaRPr lang="en-US"/>
        </a:p>
      </dgm:t>
    </dgm:pt>
    <dgm:pt modelId="{F8CB2560-1E46-4A30-A491-BB55F07CF33D}">
      <dgm:prSet/>
      <dgm:spPr/>
      <dgm:t>
        <a:bodyPr/>
        <a:lstStyle/>
        <a:p>
          <a:pPr>
            <a:buNone/>
          </a:pPr>
          <a:r>
            <a:rPr lang="en-US"/>
            <a:t>Deepen contract relationships and raise switching costs structurally.</a:t>
          </a:r>
        </a:p>
      </dgm:t>
    </dgm:pt>
    <dgm:pt modelId="{9230813C-0235-4B8A-B748-177DA2390EAB}" type="parTrans" cxnId="{9724425B-45A6-409F-BDE0-AF4CE7EFBD55}">
      <dgm:prSet/>
      <dgm:spPr/>
      <dgm:t>
        <a:bodyPr/>
        <a:lstStyle/>
        <a:p>
          <a:endParaRPr lang="en-US"/>
        </a:p>
      </dgm:t>
    </dgm:pt>
    <dgm:pt modelId="{6ADC99EA-3AB0-43BD-BAF6-B65B8F12FA67}" type="sibTrans" cxnId="{9724425B-45A6-409F-BDE0-AF4CE7EFBD55}">
      <dgm:prSet/>
      <dgm:spPr/>
      <dgm:t>
        <a:bodyPr/>
        <a:lstStyle/>
        <a:p>
          <a:endParaRPr lang="en-US"/>
        </a:p>
      </dgm:t>
    </dgm:pt>
    <dgm:pt modelId="{6AF41D6D-8827-4A25-B145-F23B6CD357AC}">
      <dgm:prSet/>
      <dgm:spPr/>
      <dgm:t>
        <a:bodyPr/>
        <a:lstStyle/>
        <a:p>
          <a:pPr>
            <a:buNone/>
          </a:pPr>
          <a:r>
            <a:rPr lang="en-US"/>
            <a:t>3</a:t>
          </a:r>
        </a:p>
      </dgm:t>
    </dgm:pt>
    <dgm:pt modelId="{46ED2F88-3E46-424B-A5AB-F4BD6133D68B}" type="parTrans" cxnId="{1E01A6BC-7F7A-4BC8-A771-E916DCDA7A7E}">
      <dgm:prSet/>
      <dgm:spPr/>
      <dgm:t>
        <a:bodyPr/>
        <a:lstStyle/>
        <a:p>
          <a:endParaRPr lang="en-US"/>
        </a:p>
      </dgm:t>
    </dgm:pt>
    <dgm:pt modelId="{17E35EE0-BC53-4F37-8235-7104997857B8}" type="sibTrans" cxnId="{1E01A6BC-7F7A-4BC8-A771-E916DCDA7A7E}">
      <dgm:prSet/>
      <dgm:spPr/>
      <dgm:t>
        <a:bodyPr/>
        <a:lstStyle/>
        <a:p>
          <a:endParaRPr lang="en-US"/>
        </a:p>
      </dgm:t>
    </dgm:pt>
    <dgm:pt modelId="{767ADA04-F2BC-433D-A198-8E3E68CE4CE2}">
      <dgm:prSet/>
      <dgm:spPr/>
      <dgm:t>
        <a:bodyPr/>
        <a:lstStyle/>
        <a:p>
          <a:pPr>
            <a:buNone/>
          </a:pPr>
          <a:r>
            <a:rPr lang="en-US"/>
            <a:t>Aggregate anonymized workflow-level data across billions of transactions.</a:t>
          </a:r>
        </a:p>
      </dgm:t>
    </dgm:pt>
    <dgm:pt modelId="{4DC65290-0C20-49E5-8642-80824A85C895}" type="parTrans" cxnId="{6C84E6AB-5193-4F10-B5AD-C7290DABEB0D}">
      <dgm:prSet/>
      <dgm:spPr/>
      <dgm:t>
        <a:bodyPr/>
        <a:lstStyle/>
        <a:p>
          <a:endParaRPr lang="en-US"/>
        </a:p>
      </dgm:t>
    </dgm:pt>
    <dgm:pt modelId="{537176EA-90D0-4A43-8367-0FCE3479F610}" type="sibTrans" cxnId="{6C84E6AB-5193-4F10-B5AD-C7290DABEB0D}">
      <dgm:prSet/>
      <dgm:spPr/>
      <dgm:t>
        <a:bodyPr/>
        <a:lstStyle/>
        <a:p>
          <a:endParaRPr lang="en-US"/>
        </a:p>
      </dgm:t>
    </dgm:pt>
    <dgm:pt modelId="{1A2F5E68-3860-4413-B177-975DA2A2567C}">
      <dgm:prSet/>
      <dgm:spPr/>
      <dgm:t>
        <a:bodyPr/>
        <a:lstStyle/>
        <a:p>
          <a:pPr>
            <a:buNone/>
          </a:pPr>
          <a:r>
            <a:rPr lang="en-US"/>
            <a:t>Generate insights on referrals, prior authorizations, and revenue cycle friction.</a:t>
          </a:r>
        </a:p>
      </dgm:t>
    </dgm:pt>
    <dgm:pt modelId="{ACEC4AB9-8EC5-4F7C-A4DF-515767F3C51D}" type="parTrans" cxnId="{4610AB2B-829F-40D6-BC77-9FFF93D19EFB}">
      <dgm:prSet/>
      <dgm:spPr/>
      <dgm:t>
        <a:bodyPr/>
        <a:lstStyle/>
        <a:p>
          <a:endParaRPr lang="en-US"/>
        </a:p>
      </dgm:t>
    </dgm:pt>
    <dgm:pt modelId="{C9FD93F4-86E7-4670-8048-824DB9FB91F9}" type="sibTrans" cxnId="{4610AB2B-829F-40D6-BC77-9FFF93D19EFB}">
      <dgm:prSet/>
      <dgm:spPr/>
      <dgm:t>
        <a:bodyPr/>
        <a:lstStyle/>
        <a:p>
          <a:endParaRPr lang="en-US"/>
        </a:p>
      </dgm:t>
    </dgm:pt>
    <dgm:pt modelId="{ED78DCBA-2B89-4FD4-913B-8655B65B7BD4}">
      <dgm:prSet/>
      <dgm:spPr/>
      <dgm:t>
        <a:bodyPr/>
        <a:lstStyle/>
        <a:p>
          <a:pPr>
            <a:buNone/>
          </a:pPr>
          <a:r>
            <a:rPr lang="en-US"/>
            <a:t>Build high-margin intelligence and automation products.</a:t>
          </a:r>
        </a:p>
      </dgm:t>
    </dgm:pt>
    <dgm:pt modelId="{ABCDEB36-6073-4802-9A39-3DE176631AA2}" type="parTrans" cxnId="{4DB32257-E3FD-4DEC-9B7F-66B8AC5A3A75}">
      <dgm:prSet/>
      <dgm:spPr/>
      <dgm:t>
        <a:bodyPr/>
        <a:lstStyle/>
        <a:p>
          <a:endParaRPr lang="en-US"/>
        </a:p>
      </dgm:t>
    </dgm:pt>
    <dgm:pt modelId="{94FB59A8-39C6-4735-BA1A-C4BF8B9D15E1}" type="sibTrans" cxnId="{4DB32257-E3FD-4DEC-9B7F-66B8AC5A3A75}">
      <dgm:prSet/>
      <dgm:spPr/>
      <dgm:t>
        <a:bodyPr/>
        <a:lstStyle/>
        <a:p>
          <a:endParaRPr lang="en-US"/>
        </a:p>
      </dgm:t>
    </dgm:pt>
    <dgm:pt modelId="{A5F7D8DD-0C84-4A04-B1F1-DB1D87FD8129}">
      <dgm:prSet phldrT="[Text]"/>
      <dgm:spPr/>
      <dgm:t>
        <a:bodyPr/>
        <a:lstStyle/>
        <a:p>
          <a:pPr>
            <a:buNone/>
          </a:pPr>
          <a:r>
            <a:rPr lang="en-US" b="1"/>
            <a:t>Phase I (2026–2028): Privatize &amp; Penetrate</a:t>
          </a:r>
        </a:p>
      </dgm:t>
    </dgm:pt>
    <dgm:pt modelId="{7E6FCB98-D5D7-4BFA-9E80-47D9DFE09211}" type="parTrans" cxnId="{E1D817FB-5FA1-42AF-9F40-412AD376CE9D}">
      <dgm:prSet/>
      <dgm:spPr/>
      <dgm:t>
        <a:bodyPr/>
        <a:lstStyle/>
        <a:p>
          <a:endParaRPr lang="en-US"/>
        </a:p>
      </dgm:t>
    </dgm:pt>
    <dgm:pt modelId="{7CFC9B59-9280-43CB-882B-F26466FF0C6A}" type="sibTrans" cxnId="{E1D817FB-5FA1-42AF-9F40-412AD376CE9D}">
      <dgm:prSet/>
      <dgm:spPr/>
      <dgm:t>
        <a:bodyPr/>
        <a:lstStyle/>
        <a:p>
          <a:endParaRPr lang="en-US"/>
        </a:p>
      </dgm:t>
    </dgm:pt>
    <dgm:pt modelId="{CDA2F584-1917-4D9A-8D00-FE75ECA67A10}">
      <dgm:prSet/>
      <dgm:spPr/>
      <dgm:t>
        <a:bodyPr/>
        <a:lstStyle/>
        <a:p>
          <a:pPr>
            <a:buNone/>
          </a:pPr>
          <a:r>
            <a:rPr lang="en-US" b="1"/>
            <a:t>Phase II (2028–2031): Roll-Up &amp; Network Expansion</a:t>
          </a:r>
        </a:p>
      </dgm:t>
    </dgm:pt>
    <dgm:pt modelId="{2E2AB4B7-A438-4A21-8E9F-F33EAA6D3950}" type="parTrans" cxnId="{7E7FF436-D954-43A4-8878-7A447813D47F}">
      <dgm:prSet/>
      <dgm:spPr/>
      <dgm:t>
        <a:bodyPr/>
        <a:lstStyle/>
        <a:p>
          <a:endParaRPr lang="en-US"/>
        </a:p>
      </dgm:t>
    </dgm:pt>
    <dgm:pt modelId="{F9E57A9D-D1F9-4BF7-9CC4-4FBB0FB29BF9}" type="sibTrans" cxnId="{7E7FF436-D954-43A4-8878-7A447813D47F}">
      <dgm:prSet/>
      <dgm:spPr/>
      <dgm:t>
        <a:bodyPr/>
        <a:lstStyle/>
        <a:p>
          <a:endParaRPr lang="en-US"/>
        </a:p>
      </dgm:t>
    </dgm:pt>
    <dgm:pt modelId="{BA34F879-DCAE-4A44-B826-D6832CD65BE1}">
      <dgm:prSet/>
      <dgm:spPr/>
      <dgm:t>
        <a:bodyPr/>
        <a:lstStyle/>
        <a:p>
          <a:pPr>
            <a:buNone/>
          </a:pPr>
          <a:r>
            <a:rPr lang="en-US" b="1"/>
            <a:t>Phase III (2030+): Intelligence Layer &amp; Strategic Repositioning</a:t>
          </a:r>
        </a:p>
      </dgm:t>
    </dgm:pt>
    <dgm:pt modelId="{2ABB3DE2-FF48-4D1F-8074-74879902947F}" type="parTrans" cxnId="{FF50B92C-4E6A-48BC-AEA0-639E5660C1FB}">
      <dgm:prSet/>
      <dgm:spPr/>
      <dgm:t>
        <a:bodyPr/>
        <a:lstStyle/>
        <a:p>
          <a:endParaRPr lang="en-US"/>
        </a:p>
      </dgm:t>
    </dgm:pt>
    <dgm:pt modelId="{CD153A98-D7A4-41D8-B3B0-3114AD27BC01}" type="sibTrans" cxnId="{FF50B92C-4E6A-48BC-AEA0-639E5660C1FB}">
      <dgm:prSet/>
      <dgm:spPr/>
      <dgm:t>
        <a:bodyPr/>
        <a:lstStyle/>
        <a:p>
          <a:endParaRPr lang="en-US"/>
        </a:p>
      </dgm:t>
    </dgm:pt>
    <dgm:pt modelId="{64E7BC12-CC4A-4FDD-9D09-88E6F3519FD4}">
      <dgm:prSet/>
      <dgm:spPr/>
      <dgm:t>
        <a:bodyPr/>
        <a:lstStyle/>
        <a:p>
          <a:pPr>
            <a:buNone/>
          </a:pPr>
          <a:r>
            <a:rPr lang="en-US"/>
            <a:t>Increase R&amp;D to deepen workflow integration.</a:t>
          </a:r>
        </a:p>
      </dgm:t>
    </dgm:pt>
    <dgm:pt modelId="{51D842A4-8921-454E-99DB-1CC22B2188A3}" type="parTrans" cxnId="{F45C9586-8E86-4B9D-8B40-5A7AB5AA2914}">
      <dgm:prSet/>
      <dgm:spPr/>
      <dgm:t>
        <a:bodyPr/>
        <a:lstStyle/>
        <a:p>
          <a:endParaRPr lang="en-US"/>
        </a:p>
      </dgm:t>
    </dgm:pt>
    <dgm:pt modelId="{78F6DFDA-7EFE-49F8-9A2C-029BBFD8E754}" type="sibTrans" cxnId="{F45C9586-8E86-4B9D-8B40-5A7AB5AA2914}">
      <dgm:prSet/>
      <dgm:spPr/>
      <dgm:t>
        <a:bodyPr/>
        <a:lstStyle/>
        <a:p>
          <a:endParaRPr lang="en-US"/>
        </a:p>
      </dgm:t>
    </dgm:pt>
    <dgm:pt modelId="{88E4FA7C-E218-4CFD-8DF1-9EAB11F180A6}">
      <dgm:prSet/>
      <dgm:spPr/>
      <dgm:t>
        <a:bodyPr/>
        <a:lstStyle/>
        <a:p>
          <a:pPr>
            <a:buNone/>
          </a:pPr>
          <a:r>
            <a:rPr lang="en-US"/>
            <a:t>Cross-sell into an embedded, high-retention base.</a:t>
          </a:r>
        </a:p>
      </dgm:t>
    </dgm:pt>
    <dgm:pt modelId="{9AE95CF1-4E56-4D5C-8A72-C389BC5AB32C}" type="parTrans" cxnId="{6296CF72-DB23-46E8-8273-829F0A7CBC89}">
      <dgm:prSet/>
      <dgm:spPr/>
      <dgm:t>
        <a:bodyPr/>
        <a:lstStyle/>
        <a:p>
          <a:endParaRPr lang="en-US"/>
        </a:p>
      </dgm:t>
    </dgm:pt>
    <dgm:pt modelId="{CBD2FFBB-415E-4D73-A09D-E6B560B8E256}" type="sibTrans" cxnId="{6296CF72-DB23-46E8-8273-829F0A7CBC89}">
      <dgm:prSet/>
      <dgm:spPr/>
      <dgm:t>
        <a:bodyPr/>
        <a:lstStyle/>
        <a:p>
          <a:endParaRPr lang="en-US"/>
        </a:p>
      </dgm:t>
    </dgm:pt>
    <dgm:pt modelId="{3BB66D34-A583-41B3-8D77-C36584FBA412}" type="pres">
      <dgm:prSet presAssocID="{14FF3F37-2D13-415A-9B8A-E36C97D6E388}" presName="linearFlow" presStyleCnt="0">
        <dgm:presLayoutVars>
          <dgm:dir/>
          <dgm:animLvl val="lvl"/>
          <dgm:resizeHandles val="exact"/>
        </dgm:presLayoutVars>
      </dgm:prSet>
      <dgm:spPr/>
    </dgm:pt>
    <dgm:pt modelId="{C66344DE-E6F7-4513-B2D6-1011572252D2}" type="pres">
      <dgm:prSet presAssocID="{F1224B3F-1C4C-4C62-B1AF-8CAD0D085115}" presName="composite" presStyleCnt="0"/>
      <dgm:spPr/>
    </dgm:pt>
    <dgm:pt modelId="{FAC9CFCC-3BBD-4D72-AC27-3D49B0FE8533}" type="pres">
      <dgm:prSet presAssocID="{F1224B3F-1C4C-4C62-B1AF-8CAD0D085115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CBAEC6E6-9B77-4375-9CCF-EBD9D51EECA9}" type="pres">
      <dgm:prSet presAssocID="{F1224B3F-1C4C-4C62-B1AF-8CAD0D085115}" presName="descendantText" presStyleLbl="alignAcc1" presStyleIdx="0" presStyleCnt="3" custLinFactNeighborX="12737" custLinFactNeighborY="5961">
        <dgm:presLayoutVars>
          <dgm:bulletEnabled val="1"/>
        </dgm:presLayoutVars>
      </dgm:prSet>
      <dgm:spPr/>
    </dgm:pt>
    <dgm:pt modelId="{508F2442-82C7-4B8B-9F20-F81A27DCE57F}" type="pres">
      <dgm:prSet presAssocID="{F545BED0-9B40-4ADB-9846-5F6AF4219C0E}" presName="sp" presStyleCnt="0"/>
      <dgm:spPr/>
    </dgm:pt>
    <dgm:pt modelId="{8A26B5EC-F10E-4025-AF98-23C8EC4E1AB1}" type="pres">
      <dgm:prSet presAssocID="{BFA3488F-C914-4206-8ADC-F6D8A7721589}" presName="composite" presStyleCnt="0"/>
      <dgm:spPr/>
    </dgm:pt>
    <dgm:pt modelId="{E7D3FEDD-AE73-4011-8737-69DEA11B9973}" type="pres">
      <dgm:prSet presAssocID="{BFA3488F-C914-4206-8ADC-F6D8A7721589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6CDA9DB7-8BF9-4F14-939D-1CFA8931223D}" type="pres">
      <dgm:prSet presAssocID="{BFA3488F-C914-4206-8ADC-F6D8A7721589}" presName="descendantText" presStyleLbl="alignAcc1" presStyleIdx="1" presStyleCnt="3">
        <dgm:presLayoutVars>
          <dgm:bulletEnabled val="1"/>
        </dgm:presLayoutVars>
      </dgm:prSet>
      <dgm:spPr/>
    </dgm:pt>
    <dgm:pt modelId="{B753C51C-1D7A-4963-9BEC-0FE9DB967387}" type="pres">
      <dgm:prSet presAssocID="{05013725-FFFC-4639-B246-4D02206D452E}" presName="sp" presStyleCnt="0"/>
      <dgm:spPr/>
    </dgm:pt>
    <dgm:pt modelId="{D2EEC385-4C43-4DF1-AB32-36C4D55F34D5}" type="pres">
      <dgm:prSet presAssocID="{6AF41D6D-8827-4A25-B145-F23B6CD357AC}" presName="composite" presStyleCnt="0"/>
      <dgm:spPr/>
    </dgm:pt>
    <dgm:pt modelId="{68A4C451-F714-476A-B89C-5E1F5992F6F5}" type="pres">
      <dgm:prSet presAssocID="{6AF41D6D-8827-4A25-B145-F23B6CD357AC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CEA68903-955D-46F9-9B3B-B9F6C869645E}" type="pres">
      <dgm:prSet presAssocID="{6AF41D6D-8827-4A25-B145-F23B6CD357AC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303A6511-9145-4309-B339-C7F1703E335C}" type="presOf" srcId="{14FF3F37-2D13-415A-9B8A-E36C97D6E388}" destId="{3BB66D34-A583-41B3-8D77-C36584FBA412}" srcOrd="0" destOrd="0" presId="urn:microsoft.com/office/officeart/2005/8/layout/chevron2"/>
    <dgm:cxn modelId="{B3486F18-B7CB-40FF-BB48-0D9C720A63C1}" type="presOf" srcId="{C89A0ED4-A76C-47C2-B28C-25781D48BD9E}" destId="{6CDA9DB7-8BF9-4F14-939D-1CFA8931223D}" srcOrd="0" destOrd="3" presId="urn:microsoft.com/office/officeart/2005/8/layout/chevron2"/>
    <dgm:cxn modelId="{B7322B1F-E133-4084-B28A-2A59637306E8}" type="presOf" srcId="{88E4FA7C-E218-4CFD-8DF1-9EAB11F180A6}" destId="{6CDA9DB7-8BF9-4F14-939D-1CFA8931223D}" srcOrd="0" destOrd="2" presId="urn:microsoft.com/office/officeart/2005/8/layout/chevron2"/>
    <dgm:cxn modelId="{F398F921-C725-45D6-90F3-00EECD5464A7}" type="presOf" srcId="{A5F7D8DD-0C84-4A04-B1F1-DB1D87FD8129}" destId="{CBAEC6E6-9B77-4375-9CCF-EBD9D51EECA9}" srcOrd="0" destOrd="0" presId="urn:microsoft.com/office/officeart/2005/8/layout/chevron2"/>
    <dgm:cxn modelId="{69C98D22-EDFB-49DB-9098-F2873C385674}" srcId="{CDA2F584-1917-4D9A-8D00-FE75ECA67A10}" destId="{C89A0ED4-A76C-47C2-B28C-25781D48BD9E}" srcOrd="2" destOrd="0" parTransId="{5B669557-8E5A-48C4-A56E-0680D18851CD}" sibTransId="{8C68667D-F67E-4B4F-83EA-61B67F0040B9}"/>
    <dgm:cxn modelId="{BA17A526-6975-47A4-AB7D-84ACCA5CAB5C}" type="presOf" srcId="{64E7BC12-CC4A-4FDD-9D09-88E6F3519FD4}" destId="{CBAEC6E6-9B77-4375-9CCF-EBD9D51EECA9}" srcOrd="0" destOrd="3" presId="urn:microsoft.com/office/officeart/2005/8/layout/chevron2"/>
    <dgm:cxn modelId="{4610AB2B-829F-40D6-BC77-9FFF93D19EFB}" srcId="{BA34F879-DCAE-4A44-B826-D6832CD65BE1}" destId="{1A2F5E68-3860-4413-B177-975DA2A2567C}" srcOrd="1" destOrd="0" parTransId="{ACEC4AB9-8EC5-4F7C-A4DF-515767F3C51D}" sibTransId="{C9FD93F4-86E7-4670-8048-824DB9FB91F9}"/>
    <dgm:cxn modelId="{FF50B92C-4E6A-48BC-AEA0-639E5660C1FB}" srcId="{6AF41D6D-8827-4A25-B145-F23B6CD357AC}" destId="{BA34F879-DCAE-4A44-B826-D6832CD65BE1}" srcOrd="0" destOrd="0" parTransId="{2ABB3DE2-FF48-4D1F-8074-74879902947F}" sibTransId="{CD153A98-D7A4-41D8-B3B0-3114AD27BC01}"/>
    <dgm:cxn modelId="{6E2DCC34-CA4F-4B20-8043-4CD32056622A}" type="presOf" srcId="{767ADA04-F2BC-433D-A198-8E3E68CE4CE2}" destId="{CEA68903-955D-46F9-9B3B-B9F6C869645E}" srcOrd="0" destOrd="1" presId="urn:microsoft.com/office/officeart/2005/8/layout/chevron2"/>
    <dgm:cxn modelId="{7E7FF436-D954-43A4-8878-7A447813D47F}" srcId="{BFA3488F-C914-4206-8ADC-F6D8A7721589}" destId="{CDA2F584-1917-4D9A-8D00-FE75ECA67A10}" srcOrd="0" destOrd="0" parTransId="{2E2AB4B7-A438-4A21-8E9F-F33EAA6D3950}" sibTransId="{F9E57A9D-D1F9-4BF7-9CC4-4FBB0FB29BF9}"/>
    <dgm:cxn modelId="{D6FD173A-82BA-493A-9F54-7D263DF2F169}" srcId="{CDA2F584-1917-4D9A-8D00-FE75ECA67A10}" destId="{C8ABDD01-56F0-4F66-824C-E4BACE8BC9B5}" srcOrd="0" destOrd="0" parTransId="{E88F8B88-E12B-4258-9A86-3DAF25DE0DD1}" sibTransId="{A11A5943-D972-443B-8B75-FB16A1B59B03}"/>
    <dgm:cxn modelId="{C7C5773D-7816-4245-B666-C0A55E49B7E8}" type="presOf" srcId="{CADDCB7C-12C2-4345-A5E3-C773E2B79684}" destId="{CBAEC6E6-9B77-4375-9CCF-EBD9D51EECA9}" srcOrd="0" destOrd="1" presId="urn:microsoft.com/office/officeart/2005/8/layout/chevron2"/>
    <dgm:cxn modelId="{9724425B-45A6-409F-BDE0-AF4CE7EFBD55}" srcId="{CDA2F584-1917-4D9A-8D00-FE75ECA67A10}" destId="{F8CB2560-1E46-4A30-A491-BB55F07CF33D}" srcOrd="3" destOrd="0" parTransId="{9230813C-0235-4B8A-B748-177DA2390EAB}" sibTransId="{6ADC99EA-3AB0-43BD-BAF6-B65B8F12FA67}"/>
    <dgm:cxn modelId="{251CFF4D-B366-4A8C-AC79-ADDB36F3A5AF}" type="presOf" srcId="{BFA3488F-C914-4206-8ADC-F6D8A7721589}" destId="{E7D3FEDD-AE73-4011-8737-69DEA11B9973}" srcOrd="0" destOrd="0" presId="urn:microsoft.com/office/officeart/2005/8/layout/chevron2"/>
    <dgm:cxn modelId="{6296CF72-DB23-46E8-8273-829F0A7CBC89}" srcId="{CDA2F584-1917-4D9A-8D00-FE75ECA67A10}" destId="{88E4FA7C-E218-4CFD-8DF1-9EAB11F180A6}" srcOrd="1" destOrd="0" parTransId="{9AE95CF1-4E56-4D5C-8A72-C389BC5AB32C}" sibTransId="{CBD2FFBB-415E-4D73-A09D-E6B560B8E256}"/>
    <dgm:cxn modelId="{3CA63356-61F1-4450-AFC6-BE832474C9E7}" type="presOf" srcId="{CDA2F584-1917-4D9A-8D00-FE75ECA67A10}" destId="{6CDA9DB7-8BF9-4F14-939D-1CFA8931223D}" srcOrd="0" destOrd="0" presId="urn:microsoft.com/office/officeart/2005/8/layout/chevron2"/>
    <dgm:cxn modelId="{4DB32257-E3FD-4DEC-9B7F-66B8AC5A3A75}" srcId="{BA34F879-DCAE-4A44-B826-D6832CD65BE1}" destId="{ED78DCBA-2B89-4FD4-913B-8655B65B7BD4}" srcOrd="2" destOrd="0" parTransId="{ABCDEB36-6073-4802-9A39-3DE176631AA2}" sibTransId="{94FB59A8-39C6-4735-BA1A-C4BF8B9D15E1}"/>
    <dgm:cxn modelId="{CD567D80-095A-4683-9FF6-B4B01199D3E6}" type="presOf" srcId="{C8ABDD01-56F0-4F66-824C-E4BACE8BC9B5}" destId="{6CDA9DB7-8BF9-4F14-939D-1CFA8931223D}" srcOrd="0" destOrd="1" presId="urn:microsoft.com/office/officeart/2005/8/layout/chevron2"/>
    <dgm:cxn modelId="{F9213C86-BD96-430B-822A-CBF0E1090E35}" srcId="{F1224B3F-1C4C-4C62-B1AF-8CAD0D085115}" destId="{B9A651DB-8EF0-45AE-A4A8-450FE89139A0}" srcOrd="1" destOrd="0" parTransId="{C85C9DA3-5AC7-482D-8B7A-C84C082B81DD}" sibTransId="{34F5B42D-1B81-4560-AF83-B6096294A88D}"/>
    <dgm:cxn modelId="{F45C9586-8E86-4B9D-8B40-5A7AB5AA2914}" srcId="{A5F7D8DD-0C84-4A04-B1F1-DB1D87FD8129}" destId="{64E7BC12-CC4A-4FDD-9D09-88E6F3519FD4}" srcOrd="2" destOrd="0" parTransId="{51D842A4-8921-454E-99DB-1CC22B2188A3}" sibTransId="{78F6DFDA-7EFE-49F8-9A2C-029BBFD8E754}"/>
    <dgm:cxn modelId="{DCACDD86-0160-4A0B-B09C-4D2F0EFE7FA7}" srcId="{A5F7D8DD-0C84-4A04-B1F1-DB1D87FD8129}" destId="{CADDCB7C-12C2-4345-A5E3-C773E2B79684}" srcOrd="0" destOrd="0" parTransId="{570DC6C4-AA11-476A-8451-2E1F0B0AA44A}" sibTransId="{79B5C4DF-2865-404B-987E-88EB607DF88F}"/>
    <dgm:cxn modelId="{DDCD4192-3EDF-4204-A2D1-5F4689073F22}" type="presOf" srcId="{1A2F5E68-3860-4413-B177-975DA2A2567C}" destId="{CEA68903-955D-46F9-9B3B-B9F6C869645E}" srcOrd="0" destOrd="2" presId="urn:microsoft.com/office/officeart/2005/8/layout/chevron2"/>
    <dgm:cxn modelId="{1CFAB597-94CB-47FE-A012-8FEA881CDA68}" type="presOf" srcId="{BA34F879-DCAE-4A44-B826-D6832CD65BE1}" destId="{CEA68903-955D-46F9-9B3B-B9F6C869645E}" srcOrd="0" destOrd="0" presId="urn:microsoft.com/office/officeart/2005/8/layout/chevron2"/>
    <dgm:cxn modelId="{8AFAFD9C-6E65-4B3B-9EB0-2BAF175B83A7}" srcId="{14FF3F37-2D13-415A-9B8A-E36C97D6E388}" destId="{BFA3488F-C914-4206-8ADC-F6D8A7721589}" srcOrd="1" destOrd="0" parTransId="{12320364-F14B-4114-90D7-2699980C0663}" sibTransId="{05013725-FFFC-4639-B246-4D02206D452E}"/>
    <dgm:cxn modelId="{6E6A19A1-5683-4141-9064-793288C86A85}" type="presOf" srcId="{ED78DCBA-2B89-4FD4-913B-8655B65B7BD4}" destId="{CEA68903-955D-46F9-9B3B-B9F6C869645E}" srcOrd="0" destOrd="3" presId="urn:microsoft.com/office/officeart/2005/8/layout/chevron2"/>
    <dgm:cxn modelId="{D7438FAA-E0C0-41D8-987C-23F773372582}" type="presOf" srcId="{F8CB2560-1E46-4A30-A491-BB55F07CF33D}" destId="{6CDA9DB7-8BF9-4F14-939D-1CFA8931223D}" srcOrd="0" destOrd="4" presId="urn:microsoft.com/office/officeart/2005/8/layout/chevron2"/>
    <dgm:cxn modelId="{6C84E6AB-5193-4F10-B5AD-C7290DABEB0D}" srcId="{BA34F879-DCAE-4A44-B826-D6832CD65BE1}" destId="{767ADA04-F2BC-433D-A198-8E3E68CE4CE2}" srcOrd="0" destOrd="0" parTransId="{4DC65290-0C20-49E5-8642-80824A85C895}" sibTransId="{537176EA-90D0-4A43-8367-0FCE3479F610}"/>
    <dgm:cxn modelId="{ABAD91B2-435E-4B70-A4D2-0E90DE223C02}" type="presOf" srcId="{F1224B3F-1C4C-4C62-B1AF-8CAD0D085115}" destId="{FAC9CFCC-3BBD-4D72-AC27-3D49B0FE8533}" srcOrd="0" destOrd="0" presId="urn:microsoft.com/office/officeart/2005/8/layout/chevron2"/>
    <dgm:cxn modelId="{39F7C3B4-0F4B-4FF1-A7A9-61F7EBE325DA}" srcId="{14FF3F37-2D13-415A-9B8A-E36C97D6E388}" destId="{F1224B3F-1C4C-4C62-B1AF-8CAD0D085115}" srcOrd="0" destOrd="0" parTransId="{02BB22B6-C759-4D74-A906-26FA01C467B7}" sibTransId="{F545BED0-9B40-4ADB-9846-5F6AF4219C0E}"/>
    <dgm:cxn modelId="{1E01A6BC-7F7A-4BC8-A771-E916DCDA7A7E}" srcId="{14FF3F37-2D13-415A-9B8A-E36C97D6E388}" destId="{6AF41D6D-8827-4A25-B145-F23B6CD357AC}" srcOrd="2" destOrd="0" parTransId="{46ED2F88-3E46-424B-A5AB-F4BD6133D68B}" sibTransId="{17E35EE0-BC53-4F37-8235-7104997857B8}"/>
    <dgm:cxn modelId="{8A97E3C5-3272-41EE-AC2B-CF753F00AEFF}" srcId="{A5F7D8DD-0C84-4A04-B1F1-DB1D87FD8129}" destId="{4553B8E6-AE4B-4DF2-A059-BF5A7079394C}" srcOrd="1" destOrd="0" parTransId="{A0950BA9-8EA6-4079-B720-46102AA04665}" sibTransId="{0DCFA43E-62D7-4EAF-8632-5BBF62F1F7BD}"/>
    <dgm:cxn modelId="{4BD5D1D5-AC67-4FCC-AF1D-6F699F29D2AD}" type="presOf" srcId="{6AF41D6D-8827-4A25-B145-F23B6CD357AC}" destId="{68A4C451-F714-476A-B89C-5E1F5992F6F5}" srcOrd="0" destOrd="0" presId="urn:microsoft.com/office/officeart/2005/8/layout/chevron2"/>
    <dgm:cxn modelId="{F7B039E2-9205-4EBD-80C6-BF114E3E5442}" type="presOf" srcId="{4553B8E6-AE4B-4DF2-A059-BF5A7079394C}" destId="{CBAEC6E6-9B77-4375-9CCF-EBD9D51EECA9}" srcOrd="0" destOrd="2" presId="urn:microsoft.com/office/officeart/2005/8/layout/chevron2"/>
    <dgm:cxn modelId="{E37356FA-7FF5-443E-8D8D-D1C6699A6315}" type="presOf" srcId="{B9A651DB-8EF0-45AE-A4A8-450FE89139A0}" destId="{CBAEC6E6-9B77-4375-9CCF-EBD9D51EECA9}" srcOrd="0" destOrd="4" presId="urn:microsoft.com/office/officeart/2005/8/layout/chevron2"/>
    <dgm:cxn modelId="{E1D817FB-5FA1-42AF-9F40-412AD376CE9D}" srcId="{F1224B3F-1C4C-4C62-B1AF-8CAD0D085115}" destId="{A5F7D8DD-0C84-4A04-B1F1-DB1D87FD8129}" srcOrd="0" destOrd="0" parTransId="{7E6FCB98-D5D7-4BFA-9E80-47D9DFE09211}" sibTransId="{7CFC9B59-9280-43CB-882B-F26466FF0C6A}"/>
    <dgm:cxn modelId="{656C7746-9099-47B2-9AA7-A1252EFFC92B}" type="presParOf" srcId="{3BB66D34-A583-41B3-8D77-C36584FBA412}" destId="{C66344DE-E6F7-4513-B2D6-1011572252D2}" srcOrd="0" destOrd="0" presId="urn:microsoft.com/office/officeart/2005/8/layout/chevron2"/>
    <dgm:cxn modelId="{C7194CDF-F615-41F3-B35A-784C4C73E3D0}" type="presParOf" srcId="{C66344DE-E6F7-4513-B2D6-1011572252D2}" destId="{FAC9CFCC-3BBD-4D72-AC27-3D49B0FE8533}" srcOrd="0" destOrd="0" presId="urn:microsoft.com/office/officeart/2005/8/layout/chevron2"/>
    <dgm:cxn modelId="{0864794F-56A7-4CDD-B7E0-C5CF5929A557}" type="presParOf" srcId="{C66344DE-E6F7-4513-B2D6-1011572252D2}" destId="{CBAEC6E6-9B77-4375-9CCF-EBD9D51EECA9}" srcOrd="1" destOrd="0" presId="urn:microsoft.com/office/officeart/2005/8/layout/chevron2"/>
    <dgm:cxn modelId="{5F2A4CC1-64A6-4226-A9D2-3732C3825271}" type="presParOf" srcId="{3BB66D34-A583-41B3-8D77-C36584FBA412}" destId="{508F2442-82C7-4B8B-9F20-F81A27DCE57F}" srcOrd="1" destOrd="0" presId="urn:microsoft.com/office/officeart/2005/8/layout/chevron2"/>
    <dgm:cxn modelId="{192F5536-69EE-4C43-A4E1-6535F9EC4716}" type="presParOf" srcId="{3BB66D34-A583-41B3-8D77-C36584FBA412}" destId="{8A26B5EC-F10E-4025-AF98-23C8EC4E1AB1}" srcOrd="2" destOrd="0" presId="urn:microsoft.com/office/officeart/2005/8/layout/chevron2"/>
    <dgm:cxn modelId="{29935B62-7070-486E-A3FC-FFAD9AF0CDD6}" type="presParOf" srcId="{8A26B5EC-F10E-4025-AF98-23C8EC4E1AB1}" destId="{E7D3FEDD-AE73-4011-8737-69DEA11B9973}" srcOrd="0" destOrd="0" presId="urn:microsoft.com/office/officeart/2005/8/layout/chevron2"/>
    <dgm:cxn modelId="{7D32006D-518E-4885-BE48-AD4E7B0632B8}" type="presParOf" srcId="{8A26B5EC-F10E-4025-AF98-23C8EC4E1AB1}" destId="{6CDA9DB7-8BF9-4F14-939D-1CFA8931223D}" srcOrd="1" destOrd="0" presId="urn:microsoft.com/office/officeart/2005/8/layout/chevron2"/>
    <dgm:cxn modelId="{FAA9E6ED-CB9E-495B-B8FD-4A56D5B0DCAD}" type="presParOf" srcId="{3BB66D34-A583-41B3-8D77-C36584FBA412}" destId="{B753C51C-1D7A-4963-9BEC-0FE9DB967387}" srcOrd="3" destOrd="0" presId="urn:microsoft.com/office/officeart/2005/8/layout/chevron2"/>
    <dgm:cxn modelId="{BAE18B41-FF69-4F50-9863-0954622A551A}" type="presParOf" srcId="{3BB66D34-A583-41B3-8D77-C36584FBA412}" destId="{D2EEC385-4C43-4DF1-AB32-36C4D55F34D5}" srcOrd="4" destOrd="0" presId="urn:microsoft.com/office/officeart/2005/8/layout/chevron2"/>
    <dgm:cxn modelId="{24CC36F9-38D2-404D-9556-B767B0A67B10}" type="presParOf" srcId="{D2EEC385-4C43-4DF1-AB32-36C4D55F34D5}" destId="{68A4C451-F714-476A-B89C-5E1F5992F6F5}" srcOrd="0" destOrd="0" presId="urn:microsoft.com/office/officeart/2005/8/layout/chevron2"/>
    <dgm:cxn modelId="{2CDBF839-82FC-498F-9356-BB022882D361}" type="presParOf" srcId="{D2EEC385-4C43-4DF1-AB32-36C4D55F34D5}" destId="{CEA68903-955D-46F9-9B3B-B9F6C869645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2B533668-DAFC-4F73-84D0-39B61BC48128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865E939-A1F5-4097-9512-AB9EA81D126C}">
      <dgm:prSet phldrT="[Text]"/>
      <dgm:spPr/>
      <dgm:t>
        <a:bodyPr/>
        <a:lstStyle/>
        <a:p>
          <a:r>
            <a:rPr lang="en-US" b="1"/>
            <a:t>Strategic Recapitalization of Management</a:t>
          </a:r>
        </a:p>
      </dgm:t>
    </dgm:pt>
    <dgm:pt modelId="{3C5E5F0D-7F18-483E-98D3-7212CE94922D}" type="parTrans" cxnId="{E50D19E2-335E-4195-A6A6-0B45BBC45DAE}">
      <dgm:prSet/>
      <dgm:spPr/>
      <dgm:t>
        <a:bodyPr/>
        <a:lstStyle/>
        <a:p>
          <a:endParaRPr lang="en-US"/>
        </a:p>
      </dgm:t>
    </dgm:pt>
    <dgm:pt modelId="{A94575A6-565F-443A-978D-F3DC6103DB0C}" type="sibTrans" cxnId="{E50D19E2-335E-4195-A6A6-0B45BBC45DAE}">
      <dgm:prSet/>
      <dgm:spPr/>
      <dgm:t>
        <a:bodyPr/>
        <a:lstStyle/>
        <a:p>
          <a:endParaRPr lang="en-US"/>
        </a:p>
      </dgm:t>
    </dgm:pt>
    <dgm:pt modelId="{A5CA24C4-0677-4235-81ED-B8B7BB307AE7}">
      <dgm:prSet phldrT="[Text]" phldr="0"/>
      <dgm:spPr/>
      <dgm:t>
        <a:bodyPr/>
        <a:lstStyle/>
        <a:p>
          <a:r>
            <a:rPr lang="en-US" b="1"/>
            <a:t>Alignment:</a:t>
          </a:r>
          <a:r>
            <a:rPr lang="en-US" b="0"/>
            <a:t> </a:t>
          </a:r>
          <a:r>
            <a:rPr lang="en-US" b="0" i="0"/>
            <a:t>Currently, the C-Suite has "low-skin" exposure</a:t>
          </a:r>
          <a:endParaRPr lang="en-US" b="1"/>
        </a:p>
      </dgm:t>
    </dgm:pt>
    <dgm:pt modelId="{51549BDF-D785-4A06-8C3B-24E29CDD3FE9}" type="parTrans" cxnId="{FB3F1F92-7573-44FA-B251-9AFB453395B7}">
      <dgm:prSet/>
      <dgm:spPr/>
      <dgm:t>
        <a:bodyPr/>
        <a:lstStyle/>
        <a:p>
          <a:endParaRPr lang="en-US"/>
        </a:p>
      </dgm:t>
    </dgm:pt>
    <dgm:pt modelId="{546B394E-A213-4910-A3FD-C91EB8F74B64}" type="sibTrans" cxnId="{FB3F1F92-7573-44FA-B251-9AFB453395B7}">
      <dgm:prSet/>
      <dgm:spPr/>
      <dgm:t>
        <a:bodyPr/>
        <a:lstStyle/>
        <a:p>
          <a:endParaRPr lang="en-US"/>
        </a:p>
      </dgm:t>
    </dgm:pt>
    <dgm:pt modelId="{7F948B4F-76EE-4CF7-BE21-63EFE5D99B4B}">
      <dgm:prSet phldrT="[Text]"/>
      <dgm:spPr/>
      <dgm:t>
        <a:bodyPr/>
        <a:lstStyle/>
        <a:p>
          <a:r>
            <a:rPr lang="en-US" b="1"/>
            <a:t>Re-Investment Mandate:</a:t>
          </a:r>
          <a:r>
            <a:rPr lang="en-US" b="0"/>
            <a:t> Require a mandatory rollover of 50–100% of any transaction-related bonuses or "change in control" payments into </a:t>
          </a:r>
          <a:r>
            <a:rPr lang="en-US" b="0" err="1"/>
            <a:t>NewCo</a:t>
          </a:r>
          <a:r>
            <a:rPr lang="en-US" b="0"/>
            <a:t> equity</a:t>
          </a:r>
          <a:endParaRPr lang="en-US" b="1"/>
        </a:p>
      </dgm:t>
    </dgm:pt>
    <dgm:pt modelId="{B2717165-F01C-4513-91F0-ACBF863BEE60}" type="parTrans" cxnId="{606A8F22-0955-423C-8398-CB0E24526C89}">
      <dgm:prSet/>
      <dgm:spPr/>
      <dgm:t>
        <a:bodyPr/>
        <a:lstStyle/>
        <a:p>
          <a:endParaRPr lang="en-US"/>
        </a:p>
      </dgm:t>
    </dgm:pt>
    <dgm:pt modelId="{68558F00-B5F9-481A-8A37-794EE02340FD}" type="sibTrans" cxnId="{606A8F22-0955-423C-8398-CB0E24526C89}">
      <dgm:prSet/>
      <dgm:spPr/>
      <dgm:t>
        <a:bodyPr/>
        <a:lstStyle/>
        <a:p>
          <a:endParaRPr lang="en-US"/>
        </a:p>
      </dgm:t>
    </dgm:pt>
    <dgm:pt modelId="{1482E0B8-7EA7-4445-8C2D-8A8D1F66B3C4}">
      <dgm:prSet phldrT="[Text]"/>
      <dgm:spPr/>
      <dgm:t>
        <a:bodyPr/>
        <a:lstStyle/>
        <a:p>
          <a:pPr>
            <a:buNone/>
          </a:pPr>
          <a:r>
            <a:rPr lang="en-US" b="1" i="0"/>
            <a:t>Wealth Creation Hook: </a:t>
          </a:r>
          <a:r>
            <a:rPr lang="en-US" b="0" i="0"/>
            <a:t>Transition the C-Suite from a "Cash-Comp" mindset (Salary/Bonus) to a "Capital-Gains" mindset (Equity Appreciation)</a:t>
          </a:r>
          <a:endParaRPr lang="en-US"/>
        </a:p>
      </dgm:t>
    </dgm:pt>
    <dgm:pt modelId="{1941AF37-79BD-47EA-9743-B5EAB9EDCA13}" type="parTrans" cxnId="{42A64437-0EBB-45B2-B9CE-AFD2C8D4783C}">
      <dgm:prSet/>
      <dgm:spPr/>
      <dgm:t>
        <a:bodyPr/>
        <a:lstStyle/>
        <a:p>
          <a:endParaRPr lang="en-US"/>
        </a:p>
      </dgm:t>
    </dgm:pt>
    <dgm:pt modelId="{83139616-E396-4A9B-9512-17347C37E225}" type="sibTrans" cxnId="{42A64437-0EBB-45B2-B9CE-AFD2C8D4783C}">
      <dgm:prSet/>
      <dgm:spPr/>
      <dgm:t>
        <a:bodyPr/>
        <a:lstStyle/>
        <a:p>
          <a:endParaRPr lang="en-US"/>
        </a:p>
      </dgm:t>
    </dgm:pt>
    <dgm:pt modelId="{72B531C9-EB41-4E8C-A04D-94D9A9CFF32E}">
      <dgm:prSet/>
      <dgm:spPr/>
      <dgm:t>
        <a:bodyPr/>
        <a:lstStyle/>
        <a:p>
          <a:endParaRPr lang="en-US"/>
        </a:p>
      </dgm:t>
    </dgm:pt>
    <dgm:pt modelId="{4DD3BB0D-2FCB-4C85-9EC1-EC3867614730}" type="parTrans" cxnId="{DFCF64C7-2472-4179-960A-B927864BFAB0}">
      <dgm:prSet/>
      <dgm:spPr/>
      <dgm:t>
        <a:bodyPr/>
        <a:lstStyle/>
        <a:p>
          <a:endParaRPr lang="en-US"/>
        </a:p>
      </dgm:t>
    </dgm:pt>
    <dgm:pt modelId="{BBC4683D-E2DC-49DB-AF6A-C5F13E29E9E4}" type="sibTrans" cxnId="{DFCF64C7-2472-4179-960A-B927864BFAB0}">
      <dgm:prSet/>
      <dgm:spPr/>
      <dgm:t>
        <a:bodyPr/>
        <a:lstStyle/>
        <a:p>
          <a:endParaRPr lang="en-US"/>
        </a:p>
      </dgm:t>
    </dgm:pt>
    <dgm:pt modelId="{E9A082C1-6112-4C5E-BBED-C5CD40659606}">
      <dgm:prSet/>
      <dgm:spPr/>
      <dgm:t>
        <a:bodyPr/>
        <a:lstStyle/>
        <a:p>
          <a:endParaRPr lang="en-US"/>
        </a:p>
      </dgm:t>
    </dgm:pt>
    <dgm:pt modelId="{3348C92F-F7D0-4952-B1E0-F84F54019876}" type="parTrans" cxnId="{CE1BD5E7-1339-4793-B529-AD01F584CE03}">
      <dgm:prSet/>
      <dgm:spPr/>
      <dgm:t>
        <a:bodyPr/>
        <a:lstStyle/>
        <a:p>
          <a:endParaRPr lang="en-US"/>
        </a:p>
      </dgm:t>
    </dgm:pt>
    <dgm:pt modelId="{69381849-FD3D-4FC1-91F3-604228963AB4}" type="sibTrans" cxnId="{CE1BD5E7-1339-4793-B529-AD01F584CE03}">
      <dgm:prSet/>
      <dgm:spPr/>
      <dgm:t>
        <a:bodyPr/>
        <a:lstStyle/>
        <a:p>
          <a:endParaRPr lang="en-US"/>
        </a:p>
      </dgm:t>
    </dgm:pt>
    <dgm:pt modelId="{E7E42AB7-6100-4391-BCAA-FBA194B23A6B}" type="pres">
      <dgm:prSet presAssocID="{2B533668-DAFC-4F73-84D0-39B61BC48128}" presName="vert0" presStyleCnt="0">
        <dgm:presLayoutVars>
          <dgm:dir/>
          <dgm:animOne val="branch"/>
          <dgm:animLvl val="lvl"/>
        </dgm:presLayoutVars>
      </dgm:prSet>
      <dgm:spPr/>
    </dgm:pt>
    <dgm:pt modelId="{0CA0C4D7-5F7A-4D93-9A74-4B3592C6F7C1}" type="pres">
      <dgm:prSet presAssocID="{B865E939-A1F5-4097-9512-AB9EA81D126C}" presName="thickLine" presStyleLbl="alignNode1" presStyleIdx="0" presStyleCnt="3"/>
      <dgm:spPr/>
    </dgm:pt>
    <dgm:pt modelId="{41A679D4-D431-4F15-A813-835529B6AFC7}" type="pres">
      <dgm:prSet presAssocID="{B865E939-A1F5-4097-9512-AB9EA81D126C}" presName="horz1" presStyleCnt="0"/>
      <dgm:spPr/>
    </dgm:pt>
    <dgm:pt modelId="{B8FAEC8F-8D89-4252-BD5E-9283C6C39056}" type="pres">
      <dgm:prSet presAssocID="{B865E939-A1F5-4097-9512-AB9EA81D126C}" presName="tx1" presStyleLbl="revTx" presStyleIdx="0" presStyleCnt="6"/>
      <dgm:spPr/>
    </dgm:pt>
    <dgm:pt modelId="{54714117-88D4-426C-9277-12913A773FC5}" type="pres">
      <dgm:prSet presAssocID="{B865E939-A1F5-4097-9512-AB9EA81D126C}" presName="vert1" presStyleCnt="0"/>
      <dgm:spPr/>
    </dgm:pt>
    <dgm:pt modelId="{F46CBD4E-F480-4374-B7FA-0F9A617955BC}" type="pres">
      <dgm:prSet presAssocID="{A5CA24C4-0677-4235-81ED-B8B7BB307AE7}" presName="vertSpace2a" presStyleCnt="0"/>
      <dgm:spPr/>
    </dgm:pt>
    <dgm:pt modelId="{47AE6E54-E30E-4160-955A-4D98B841CC61}" type="pres">
      <dgm:prSet presAssocID="{A5CA24C4-0677-4235-81ED-B8B7BB307AE7}" presName="horz2" presStyleCnt="0"/>
      <dgm:spPr/>
    </dgm:pt>
    <dgm:pt modelId="{52B829BD-FFF9-4A80-884A-258B1DCD6464}" type="pres">
      <dgm:prSet presAssocID="{A5CA24C4-0677-4235-81ED-B8B7BB307AE7}" presName="horzSpace2" presStyleCnt="0"/>
      <dgm:spPr/>
    </dgm:pt>
    <dgm:pt modelId="{D8C2FCA5-A37B-402E-B4A9-4940D7630583}" type="pres">
      <dgm:prSet presAssocID="{A5CA24C4-0677-4235-81ED-B8B7BB307AE7}" presName="tx2" presStyleLbl="revTx" presStyleIdx="1" presStyleCnt="6"/>
      <dgm:spPr/>
    </dgm:pt>
    <dgm:pt modelId="{77DA2A6D-279C-40D7-8FB1-ADA90C64F8F3}" type="pres">
      <dgm:prSet presAssocID="{A5CA24C4-0677-4235-81ED-B8B7BB307AE7}" presName="vert2" presStyleCnt="0"/>
      <dgm:spPr/>
    </dgm:pt>
    <dgm:pt modelId="{DB768AA2-45AC-4083-A096-10E9246F5483}" type="pres">
      <dgm:prSet presAssocID="{A5CA24C4-0677-4235-81ED-B8B7BB307AE7}" presName="thinLine2b" presStyleLbl="callout" presStyleIdx="0" presStyleCnt="3"/>
      <dgm:spPr/>
    </dgm:pt>
    <dgm:pt modelId="{53A4A0D7-0CD0-438F-9B9D-8DA3A0963793}" type="pres">
      <dgm:prSet presAssocID="{A5CA24C4-0677-4235-81ED-B8B7BB307AE7}" presName="vertSpace2b" presStyleCnt="0"/>
      <dgm:spPr/>
    </dgm:pt>
    <dgm:pt modelId="{310131AF-ED34-46D0-885E-A23AB5C3D507}" type="pres">
      <dgm:prSet presAssocID="{7F948B4F-76EE-4CF7-BE21-63EFE5D99B4B}" presName="horz2" presStyleCnt="0"/>
      <dgm:spPr/>
    </dgm:pt>
    <dgm:pt modelId="{7126E7D7-B16C-47B0-8467-5008A81634EF}" type="pres">
      <dgm:prSet presAssocID="{7F948B4F-76EE-4CF7-BE21-63EFE5D99B4B}" presName="horzSpace2" presStyleCnt="0"/>
      <dgm:spPr/>
    </dgm:pt>
    <dgm:pt modelId="{D1FD2F29-6398-4828-B82C-8B7BE27E7422}" type="pres">
      <dgm:prSet presAssocID="{7F948B4F-76EE-4CF7-BE21-63EFE5D99B4B}" presName="tx2" presStyleLbl="revTx" presStyleIdx="2" presStyleCnt="6"/>
      <dgm:spPr/>
    </dgm:pt>
    <dgm:pt modelId="{C0C7A26B-E9CA-4D51-B04B-84D6CB1E7920}" type="pres">
      <dgm:prSet presAssocID="{7F948B4F-76EE-4CF7-BE21-63EFE5D99B4B}" presName="vert2" presStyleCnt="0"/>
      <dgm:spPr/>
    </dgm:pt>
    <dgm:pt modelId="{E564DF57-5257-446E-93C7-742520BD5C61}" type="pres">
      <dgm:prSet presAssocID="{7F948B4F-76EE-4CF7-BE21-63EFE5D99B4B}" presName="thinLine2b" presStyleLbl="callout" presStyleIdx="1" presStyleCnt="3"/>
      <dgm:spPr/>
    </dgm:pt>
    <dgm:pt modelId="{029A977A-D660-4116-A422-D2462EC9DFEA}" type="pres">
      <dgm:prSet presAssocID="{7F948B4F-76EE-4CF7-BE21-63EFE5D99B4B}" presName="vertSpace2b" presStyleCnt="0"/>
      <dgm:spPr/>
    </dgm:pt>
    <dgm:pt modelId="{1C6163D0-66DD-420D-8A57-BDA527C3177D}" type="pres">
      <dgm:prSet presAssocID="{1482E0B8-7EA7-4445-8C2D-8A8D1F66B3C4}" presName="horz2" presStyleCnt="0"/>
      <dgm:spPr/>
    </dgm:pt>
    <dgm:pt modelId="{07714CC4-443F-4BC6-B816-3D2356061536}" type="pres">
      <dgm:prSet presAssocID="{1482E0B8-7EA7-4445-8C2D-8A8D1F66B3C4}" presName="horzSpace2" presStyleCnt="0"/>
      <dgm:spPr/>
    </dgm:pt>
    <dgm:pt modelId="{AF61FBAC-4C78-4CF6-A7F4-1D7681FEAB3F}" type="pres">
      <dgm:prSet presAssocID="{1482E0B8-7EA7-4445-8C2D-8A8D1F66B3C4}" presName="tx2" presStyleLbl="revTx" presStyleIdx="3" presStyleCnt="6"/>
      <dgm:spPr/>
    </dgm:pt>
    <dgm:pt modelId="{65F07995-C65C-4DB8-9F40-7E2EBCE84BBF}" type="pres">
      <dgm:prSet presAssocID="{1482E0B8-7EA7-4445-8C2D-8A8D1F66B3C4}" presName="vert2" presStyleCnt="0"/>
      <dgm:spPr/>
    </dgm:pt>
    <dgm:pt modelId="{D28D7608-3089-4327-BB22-578FD0136CDD}" type="pres">
      <dgm:prSet presAssocID="{1482E0B8-7EA7-4445-8C2D-8A8D1F66B3C4}" presName="thinLine2b" presStyleLbl="callout" presStyleIdx="2" presStyleCnt="3"/>
      <dgm:spPr/>
    </dgm:pt>
    <dgm:pt modelId="{3E791171-76D4-4CC5-ADCC-541F30FBDB85}" type="pres">
      <dgm:prSet presAssocID="{1482E0B8-7EA7-4445-8C2D-8A8D1F66B3C4}" presName="vertSpace2b" presStyleCnt="0"/>
      <dgm:spPr/>
    </dgm:pt>
    <dgm:pt modelId="{0ECC7CD1-C9CC-49F6-B37A-416BE8E2A1F5}" type="pres">
      <dgm:prSet presAssocID="{E9A082C1-6112-4C5E-BBED-C5CD40659606}" presName="thickLine" presStyleLbl="alignNode1" presStyleIdx="1" presStyleCnt="3"/>
      <dgm:spPr/>
    </dgm:pt>
    <dgm:pt modelId="{A3676D74-34A4-4224-BC85-7CCAE04B4C57}" type="pres">
      <dgm:prSet presAssocID="{E9A082C1-6112-4C5E-BBED-C5CD40659606}" presName="horz1" presStyleCnt="0"/>
      <dgm:spPr/>
    </dgm:pt>
    <dgm:pt modelId="{194BF1C0-B4A9-4FFA-A961-D79B12CBDE04}" type="pres">
      <dgm:prSet presAssocID="{E9A082C1-6112-4C5E-BBED-C5CD40659606}" presName="tx1" presStyleLbl="revTx" presStyleIdx="4" presStyleCnt="6"/>
      <dgm:spPr/>
    </dgm:pt>
    <dgm:pt modelId="{734A0E27-0506-4409-982D-3BFC3262A7C1}" type="pres">
      <dgm:prSet presAssocID="{E9A082C1-6112-4C5E-BBED-C5CD40659606}" presName="vert1" presStyleCnt="0"/>
      <dgm:spPr/>
    </dgm:pt>
    <dgm:pt modelId="{77094C88-DF12-486F-8684-B66C256BDD2C}" type="pres">
      <dgm:prSet presAssocID="{72B531C9-EB41-4E8C-A04D-94D9A9CFF32E}" presName="thickLine" presStyleLbl="alignNode1" presStyleIdx="2" presStyleCnt="3" custLinFactNeighborX="403" custLinFactNeighborY="30948"/>
      <dgm:spPr/>
    </dgm:pt>
    <dgm:pt modelId="{2C2B1805-6248-4AED-AF15-269FFACB0E95}" type="pres">
      <dgm:prSet presAssocID="{72B531C9-EB41-4E8C-A04D-94D9A9CFF32E}" presName="horz1" presStyleCnt="0"/>
      <dgm:spPr/>
    </dgm:pt>
    <dgm:pt modelId="{2F4B30B6-5E9C-435B-AFC0-2860F7BBC9DD}" type="pres">
      <dgm:prSet presAssocID="{72B531C9-EB41-4E8C-A04D-94D9A9CFF32E}" presName="tx1" presStyleLbl="revTx" presStyleIdx="5" presStyleCnt="6"/>
      <dgm:spPr/>
    </dgm:pt>
    <dgm:pt modelId="{4C07D5DE-DB4D-424B-872F-9C00AC202C30}" type="pres">
      <dgm:prSet presAssocID="{72B531C9-EB41-4E8C-A04D-94D9A9CFF32E}" presName="vert1" presStyleCnt="0"/>
      <dgm:spPr/>
    </dgm:pt>
  </dgm:ptLst>
  <dgm:cxnLst>
    <dgm:cxn modelId="{6AC24905-C963-4F76-BB04-DB460F438BE2}" type="presOf" srcId="{E9A082C1-6112-4C5E-BBED-C5CD40659606}" destId="{194BF1C0-B4A9-4FFA-A961-D79B12CBDE04}" srcOrd="0" destOrd="0" presId="urn:microsoft.com/office/officeart/2008/layout/LinedList"/>
    <dgm:cxn modelId="{AE1C7E0C-B1BB-4100-B929-D14AE1CBE365}" type="presOf" srcId="{72B531C9-EB41-4E8C-A04D-94D9A9CFF32E}" destId="{2F4B30B6-5E9C-435B-AFC0-2860F7BBC9DD}" srcOrd="0" destOrd="0" presId="urn:microsoft.com/office/officeart/2008/layout/LinedList"/>
    <dgm:cxn modelId="{606A8F22-0955-423C-8398-CB0E24526C89}" srcId="{B865E939-A1F5-4097-9512-AB9EA81D126C}" destId="{7F948B4F-76EE-4CF7-BE21-63EFE5D99B4B}" srcOrd="1" destOrd="0" parTransId="{B2717165-F01C-4513-91F0-ACBF863BEE60}" sibTransId="{68558F00-B5F9-481A-8A37-794EE02340FD}"/>
    <dgm:cxn modelId="{42A64437-0EBB-45B2-B9CE-AFD2C8D4783C}" srcId="{B865E939-A1F5-4097-9512-AB9EA81D126C}" destId="{1482E0B8-7EA7-4445-8C2D-8A8D1F66B3C4}" srcOrd="2" destOrd="0" parTransId="{1941AF37-79BD-47EA-9743-B5EAB9EDCA13}" sibTransId="{83139616-E396-4A9B-9512-17347C37E225}"/>
    <dgm:cxn modelId="{C7706F48-EB6F-4D12-BB13-4C157A2FC71D}" type="presOf" srcId="{A5CA24C4-0677-4235-81ED-B8B7BB307AE7}" destId="{D8C2FCA5-A37B-402E-B4A9-4940D7630583}" srcOrd="0" destOrd="0" presId="urn:microsoft.com/office/officeart/2008/layout/LinedList"/>
    <dgm:cxn modelId="{6625626C-5365-4F7E-A4B2-5241B82ADA2F}" type="presOf" srcId="{1482E0B8-7EA7-4445-8C2D-8A8D1F66B3C4}" destId="{AF61FBAC-4C78-4CF6-A7F4-1D7681FEAB3F}" srcOrd="0" destOrd="0" presId="urn:microsoft.com/office/officeart/2008/layout/LinedList"/>
    <dgm:cxn modelId="{81EB5B7D-61F8-4F81-A340-5B203BDE02E9}" type="presOf" srcId="{2B533668-DAFC-4F73-84D0-39B61BC48128}" destId="{E7E42AB7-6100-4391-BCAA-FBA194B23A6B}" srcOrd="0" destOrd="0" presId="urn:microsoft.com/office/officeart/2008/layout/LinedList"/>
    <dgm:cxn modelId="{A593C58D-E8FA-4F51-AAD6-D5CE2E2FEFDE}" type="presOf" srcId="{B865E939-A1F5-4097-9512-AB9EA81D126C}" destId="{B8FAEC8F-8D89-4252-BD5E-9283C6C39056}" srcOrd="0" destOrd="0" presId="urn:microsoft.com/office/officeart/2008/layout/LinedList"/>
    <dgm:cxn modelId="{FB3F1F92-7573-44FA-B251-9AFB453395B7}" srcId="{B865E939-A1F5-4097-9512-AB9EA81D126C}" destId="{A5CA24C4-0677-4235-81ED-B8B7BB307AE7}" srcOrd="0" destOrd="0" parTransId="{51549BDF-D785-4A06-8C3B-24E29CDD3FE9}" sibTransId="{546B394E-A213-4910-A3FD-C91EB8F74B64}"/>
    <dgm:cxn modelId="{DFCF64C7-2472-4179-960A-B927864BFAB0}" srcId="{2B533668-DAFC-4F73-84D0-39B61BC48128}" destId="{72B531C9-EB41-4E8C-A04D-94D9A9CFF32E}" srcOrd="2" destOrd="0" parTransId="{4DD3BB0D-2FCB-4C85-9EC1-EC3867614730}" sibTransId="{BBC4683D-E2DC-49DB-AF6A-C5F13E29E9E4}"/>
    <dgm:cxn modelId="{E50D19E2-335E-4195-A6A6-0B45BBC45DAE}" srcId="{2B533668-DAFC-4F73-84D0-39B61BC48128}" destId="{B865E939-A1F5-4097-9512-AB9EA81D126C}" srcOrd="0" destOrd="0" parTransId="{3C5E5F0D-7F18-483E-98D3-7212CE94922D}" sibTransId="{A94575A6-565F-443A-978D-F3DC6103DB0C}"/>
    <dgm:cxn modelId="{CE1BD5E7-1339-4793-B529-AD01F584CE03}" srcId="{2B533668-DAFC-4F73-84D0-39B61BC48128}" destId="{E9A082C1-6112-4C5E-BBED-C5CD40659606}" srcOrd="1" destOrd="0" parTransId="{3348C92F-F7D0-4952-B1E0-F84F54019876}" sibTransId="{69381849-FD3D-4FC1-91F3-604228963AB4}"/>
    <dgm:cxn modelId="{3EA8EEF6-3F4D-478E-A789-90FDA09B7AB8}" type="presOf" srcId="{7F948B4F-76EE-4CF7-BE21-63EFE5D99B4B}" destId="{D1FD2F29-6398-4828-B82C-8B7BE27E7422}" srcOrd="0" destOrd="0" presId="urn:microsoft.com/office/officeart/2008/layout/LinedList"/>
    <dgm:cxn modelId="{0E5B81DE-0A29-433B-B55C-70F6BB32C663}" type="presParOf" srcId="{E7E42AB7-6100-4391-BCAA-FBA194B23A6B}" destId="{0CA0C4D7-5F7A-4D93-9A74-4B3592C6F7C1}" srcOrd="0" destOrd="0" presId="urn:microsoft.com/office/officeart/2008/layout/LinedList"/>
    <dgm:cxn modelId="{0126CDF5-1136-47A9-AFC3-5B426DFD6038}" type="presParOf" srcId="{E7E42AB7-6100-4391-BCAA-FBA194B23A6B}" destId="{41A679D4-D431-4F15-A813-835529B6AFC7}" srcOrd="1" destOrd="0" presId="urn:microsoft.com/office/officeart/2008/layout/LinedList"/>
    <dgm:cxn modelId="{6E15CE6D-10DA-4D44-AB66-91364D76C1F2}" type="presParOf" srcId="{41A679D4-D431-4F15-A813-835529B6AFC7}" destId="{B8FAEC8F-8D89-4252-BD5E-9283C6C39056}" srcOrd="0" destOrd="0" presId="urn:microsoft.com/office/officeart/2008/layout/LinedList"/>
    <dgm:cxn modelId="{0930C6A9-ED71-4CAF-9730-9808C304F971}" type="presParOf" srcId="{41A679D4-D431-4F15-A813-835529B6AFC7}" destId="{54714117-88D4-426C-9277-12913A773FC5}" srcOrd="1" destOrd="0" presId="urn:microsoft.com/office/officeart/2008/layout/LinedList"/>
    <dgm:cxn modelId="{E994D7D3-5DC6-44FB-98F6-76F98B1B3E77}" type="presParOf" srcId="{54714117-88D4-426C-9277-12913A773FC5}" destId="{F46CBD4E-F480-4374-B7FA-0F9A617955BC}" srcOrd="0" destOrd="0" presId="urn:microsoft.com/office/officeart/2008/layout/LinedList"/>
    <dgm:cxn modelId="{565E0157-42BD-4DB0-82FA-EB4A95EE84B4}" type="presParOf" srcId="{54714117-88D4-426C-9277-12913A773FC5}" destId="{47AE6E54-E30E-4160-955A-4D98B841CC61}" srcOrd="1" destOrd="0" presId="urn:microsoft.com/office/officeart/2008/layout/LinedList"/>
    <dgm:cxn modelId="{C381B191-A245-48FB-BC8E-A9A3110B5AF7}" type="presParOf" srcId="{47AE6E54-E30E-4160-955A-4D98B841CC61}" destId="{52B829BD-FFF9-4A80-884A-258B1DCD6464}" srcOrd="0" destOrd="0" presId="urn:microsoft.com/office/officeart/2008/layout/LinedList"/>
    <dgm:cxn modelId="{B85E8FA0-075C-4941-A08E-B200A591C993}" type="presParOf" srcId="{47AE6E54-E30E-4160-955A-4D98B841CC61}" destId="{D8C2FCA5-A37B-402E-B4A9-4940D7630583}" srcOrd="1" destOrd="0" presId="urn:microsoft.com/office/officeart/2008/layout/LinedList"/>
    <dgm:cxn modelId="{69931E61-7786-4CF9-BB6B-97CA55113141}" type="presParOf" srcId="{47AE6E54-E30E-4160-955A-4D98B841CC61}" destId="{77DA2A6D-279C-40D7-8FB1-ADA90C64F8F3}" srcOrd="2" destOrd="0" presId="urn:microsoft.com/office/officeart/2008/layout/LinedList"/>
    <dgm:cxn modelId="{E1B66C79-2968-44CB-86D4-7E9148219865}" type="presParOf" srcId="{54714117-88D4-426C-9277-12913A773FC5}" destId="{DB768AA2-45AC-4083-A096-10E9246F5483}" srcOrd="2" destOrd="0" presId="urn:microsoft.com/office/officeart/2008/layout/LinedList"/>
    <dgm:cxn modelId="{5A12CDC4-7A33-405F-AC8E-D502807BE2BA}" type="presParOf" srcId="{54714117-88D4-426C-9277-12913A773FC5}" destId="{53A4A0D7-0CD0-438F-9B9D-8DA3A0963793}" srcOrd="3" destOrd="0" presId="urn:microsoft.com/office/officeart/2008/layout/LinedList"/>
    <dgm:cxn modelId="{FFEE09CF-FD9F-468C-A308-D6C03E8EA100}" type="presParOf" srcId="{54714117-88D4-426C-9277-12913A773FC5}" destId="{310131AF-ED34-46D0-885E-A23AB5C3D507}" srcOrd="4" destOrd="0" presId="urn:microsoft.com/office/officeart/2008/layout/LinedList"/>
    <dgm:cxn modelId="{0BAFC486-94AD-4CD4-9C00-28148612633F}" type="presParOf" srcId="{310131AF-ED34-46D0-885E-A23AB5C3D507}" destId="{7126E7D7-B16C-47B0-8467-5008A81634EF}" srcOrd="0" destOrd="0" presId="urn:microsoft.com/office/officeart/2008/layout/LinedList"/>
    <dgm:cxn modelId="{50BAFE8B-13AC-4233-AEF1-B1A27D00D861}" type="presParOf" srcId="{310131AF-ED34-46D0-885E-A23AB5C3D507}" destId="{D1FD2F29-6398-4828-B82C-8B7BE27E7422}" srcOrd="1" destOrd="0" presId="urn:microsoft.com/office/officeart/2008/layout/LinedList"/>
    <dgm:cxn modelId="{B7197EDC-A237-4D88-823F-93D75C9CB2DF}" type="presParOf" srcId="{310131AF-ED34-46D0-885E-A23AB5C3D507}" destId="{C0C7A26B-E9CA-4D51-B04B-84D6CB1E7920}" srcOrd="2" destOrd="0" presId="urn:microsoft.com/office/officeart/2008/layout/LinedList"/>
    <dgm:cxn modelId="{72678A46-574D-44BD-B333-A0103C92F1A3}" type="presParOf" srcId="{54714117-88D4-426C-9277-12913A773FC5}" destId="{E564DF57-5257-446E-93C7-742520BD5C61}" srcOrd="5" destOrd="0" presId="urn:microsoft.com/office/officeart/2008/layout/LinedList"/>
    <dgm:cxn modelId="{89E8B536-0C86-4FDB-9F29-59CF1142D4BE}" type="presParOf" srcId="{54714117-88D4-426C-9277-12913A773FC5}" destId="{029A977A-D660-4116-A422-D2462EC9DFEA}" srcOrd="6" destOrd="0" presId="urn:microsoft.com/office/officeart/2008/layout/LinedList"/>
    <dgm:cxn modelId="{78849814-9914-42A4-913A-8148B0A5224D}" type="presParOf" srcId="{54714117-88D4-426C-9277-12913A773FC5}" destId="{1C6163D0-66DD-420D-8A57-BDA527C3177D}" srcOrd="7" destOrd="0" presId="urn:microsoft.com/office/officeart/2008/layout/LinedList"/>
    <dgm:cxn modelId="{54C3754A-3AD2-480B-8E22-E14827A30844}" type="presParOf" srcId="{1C6163D0-66DD-420D-8A57-BDA527C3177D}" destId="{07714CC4-443F-4BC6-B816-3D2356061536}" srcOrd="0" destOrd="0" presId="urn:microsoft.com/office/officeart/2008/layout/LinedList"/>
    <dgm:cxn modelId="{C3C688B1-4EFA-4172-BDFF-2E9F4ADC9080}" type="presParOf" srcId="{1C6163D0-66DD-420D-8A57-BDA527C3177D}" destId="{AF61FBAC-4C78-4CF6-A7F4-1D7681FEAB3F}" srcOrd="1" destOrd="0" presId="urn:microsoft.com/office/officeart/2008/layout/LinedList"/>
    <dgm:cxn modelId="{4B1C2BC6-2FF9-41F6-B39A-1957D37889FB}" type="presParOf" srcId="{1C6163D0-66DD-420D-8A57-BDA527C3177D}" destId="{65F07995-C65C-4DB8-9F40-7E2EBCE84BBF}" srcOrd="2" destOrd="0" presId="urn:microsoft.com/office/officeart/2008/layout/LinedList"/>
    <dgm:cxn modelId="{F38A5805-B1F8-45F6-8474-3046161F713A}" type="presParOf" srcId="{54714117-88D4-426C-9277-12913A773FC5}" destId="{D28D7608-3089-4327-BB22-578FD0136CDD}" srcOrd="8" destOrd="0" presId="urn:microsoft.com/office/officeart/2008/layout/LinedList"/>
    <dgm:cxn modelId="{ACD4CD10-37D5-47F3-AA32-63DA85418E50}" type="presParOf" srcId="{54714117-88D4-426C-9277-12913A773FC5}" destId="{3E791171-76D4-4CC5-ADCC-541F30FBDB85}" srcOrd="9" destOrd="0" presId="urn:microsoft.com/office/officeart/2008/layout/LinedList"/>
    <dgm:cxn modelId="{40757509-E438-44CA-A172-C19DEF9CBC55}" type="presParOf" srcId="{E7E42AB7-6100-4391-BCAA-FBA194B23A6B}" destId="{0ECC7CD1-C9CC-49F6-B37A-416BE8E2A1F5}" srcOrd="2" destOrd="0" presId="urn:microsoft.com/office/officeart/2008/layout/LinedList"/>
    <dgm:cxn modelId="{DB0A9CAA-A860-4638-B96B-0ADFBE7B6148}" type="presParOf" srcId="{E7E42AB7-6100-4391-BCAA-FBA194B23A6B}" destId="{A3676D74-34A4-4224-BC85-7CCAE04B4C57}" srcOrd="3" destOrd="0" presId="urn:microsoft.com/office/officeart/2008/layout/LinedList"/>
    <dgm:cxn modelId="{B36CD55E-2E3F-4F53-A84B-2C6B2649343F}" type="presParOf" srcId="{A3676D74-34A4-4224-BC85-7CCAE04B4C57}" destId="{194BF1C0-B4A9-4FFA-A961-D79B12CBDE04}" srcOrd="0" destOrd="0" presId="urn:microsoft.com/office/officeart/2008/layout/LinedList"/>
    <dgm:cxn modelId="{DFC3DD77-512E-408D-A560-AA8CC18E31E9}" type="presParOf" srcId="{A3676D74-34A4-4224-BC85-7CCAE04B4C57}" destId="{734A0E27-0506-4409-982D-3BFC3262A7C1}" srcOrd="1" destOrd="0" presId="urn:microsoft.com/office/officeart/2008/layout/LinedList"/>
    <dgm:cxn modelId="{CC3605C3-891C-4D1B-9AB4-A448DBC15299}" type="presParOf" srcId="{E7E42AB7-6100-4391-BCAA-FBA194B23A6B}" destId="{77094C88-DF12-486F-8684-B66C256BDD2C}" srcOrd="4" destOrd="0" presId="urn:microsoft.com/office/officeart/2008/layout/LinedList"/>
    <dgm:cxn modelId="{62347CEE-6507-410F-91A8-F5C00DA7C1FF}" type="presParOf" srcId="{E7E42AB7-6100-4391-BCAA-FBA194B23A6B}" destId="{2C2B1805-6248-4AED-AF15-269FFACB0E95}" srcOrd="5" destOrd="0" presId="urn:microsoft.com/office/officeart/2008/layout/LinedList"/>
    <dgm:cxn modelId="{6A579A6C-39E7-4920-ABDE-C89552BB6D7F}" type="presParOf" srcId="{2C2B1805-6248-4AED-AF15-269FFACB0E95}" destId="{2F4B30B6-5E9C-435B-AFC0-2860F7BBC9DD}" srcOrd="0" destOrd="0" presId="urn:microsoft.com/office/officeart/2008/layout/LinedList"/>
    <dgm:cxn modelId="{B48CCBC5-0623-4301-8722-E8C0627387D4}" type="presParOf" srcId="{2C2B1805-6248-4AED-AF15-269FFACB0E95}" destId="{4C07D5DE-DB4D-424B-872F-9C00AC202C3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C6ED4B94-F712-44F7-95EF-D73782939B8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A2761194-1658-4330-84C6-920BBB9D146A}">
      <dgm:prSet phldrT="[Text]" custT="1"/>
      <dgm:spPr/>
      <dgm:t>
        <a:bodyPr/>
        <a:lstStyle/>
        <a:p>
          <a:pPr>
            <a:buNone/>
          </a:pPr>
          <a:r>
            <a:rPr lang="en-US" sz="1200" b="0"/>
            <a:t>We will establish a Management Equity Pool (MEP) of 10–12%, structured as "Strip Equity" to mirror the Sponsor's risk/reward profile.</a:t>
          </a:r>
        </a:p>
      </dgm:t>
    </dgm:pt>
    <dgm:pt modelId="{462E9B6C-02A0-4325-8A95-6B56DB75A70E}" type="parTrans" cxnId="{29EBE927-58E5-4F98-AA40-6B1C3E53DAAD}">
      <dgm:prSet/>
      <dgm:spPr/>
      <dgm:t>
        <a:bodyPr/>
        <a:lstStyle/>
        <a:p>
          <a:endParaRPr lang="en-US"/>
        </a:p>
      </dgm:t>
    </dgm:pt>
    <dgm:pt modelId="{11605B2B-FC28-4D01-A3C0-25A721DBF6F4}" type="sibTrans" cxnId="{29EBE927-58E5-4F98-AA40-6B1C3E53DAAD}">
      <dgm:prSet/>
      <dgm:spPr/>
      <dgm:t>
        <a:bodyPr/>
        <a:lstStyle/>
        <a:p>
          <a:endParaRPr lang="en-US"/>
        </a:p>
      </dgm:t>
    </dgm:pt>
    <dgm:pt modelId="{12E78844-BC9A-412B-B895-BB8E094D86F4}" type="pres">
      <dgm:prSet presAssocID="{C6ED4B94-F712-44F7-95EF-D73782939B83}" presName="Name0" presStyleCnt="0">
        <dgm:presLayoutVars>
          <dgm:dir/>
          <dgm:animLvl val="lvl"/>
          <dgm:resizeHandles val="exact"/>
        </dgm:presLayoutVars>
      </dgm:prSet>
      <dgm:spPr/>
    </dgm:pt>
    <dgm:pt modelId="{6C8033D3-EDB6-4400-860D-151BD4A710B6}" type="pres">
      <dgm:prSet presAssocID="{A2761194-1658-4330-84C6-920BBB9D146A}" presName="parTxOnly" presStyleLbl="node1" presStyleIdx="0" presStyleCnt="1">
        <dgm:presLayoutVars>
          <dgm:chMax val="0"/>
          <dgm:chPref val="0"/>
          <dgm:bulletEnabled val="1"/>
        </dgm:presLayoutVars>
      </dgm:prSet>
      <dgm:spPr/>
    </dgm:pt>
  </dgm:ptLst>
  <dgm:cxnLst>
    <dgm:cxn modelId="{2F2A4622-A92B-40C3-B148-84227C829AD6}" type="presOf" srcId="{A2761194-1658-4330-84C6-920BBB9D146A}" destId="{6C8033D3-EDB6-4400-860D-151BD4A710B6}" srcOrd="0" destOrd="0" presId="urn:microsoft.com/office/officeart/2005/8/layout/chevron1"/>
    <dgm:cxn modelId="{29EBE927-58E5-4F98-AA40-6B1C3E53DAAD}" srcId="{C6ED4B94-F712-44F7-95EF-D73782939B83}" destId="{A2761194-1658-4330-84C6-920BBB9D146A}" srcOrd="0" destOrd="0" parTransId="{462E9B6C-02A0-4325-8A95-6B56DB75A70E}" sibTransId="{11605B2B-FC28-4D01-A3C0-25A721DBF6F4}"/>
    <dgm:cxn modelId="{A370E244-3BB3-4220-8350-E6FD979FA4F8}" type="presOf" srcId="{C6ED4B94-F712-44F7-95EF-D73782939B83}" destId="{12E78844-BC9A-412B-B895-BB8E094D86F4}" srcOrd="0" destOrd="0" presId="urn:microsoft.com/office/officeart/2005/8/layout/chevron1"/>
    <dgm:cxn modelId="{9BC6E5AE-1CDA-4E4F-A79D-328A78B7E4EF}" type="presParOf" srcId="{12E78844-BC9A-412B-B895-BB8E094D86F4}" destId="{6C8033D3-EDB6-4400-860D-151BD4A710B6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2B1A78D2-6529-441A-8301-ACFC0A91B775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3BC1B79A-E310-474D-AD7B-257286BDA44E}">
      <dgm:prSet phldr="0"/>
      <dgm:spPr/>
      <dgm:t>
        <a:bodyPr/>
        <a:lstStyle/>
        <a:p>
          <a:pPr algn="l" rtl="0"/>
          <a:r>
            <a:rPr lang="en-US" b="1">
              <a:solidFill>
                <a:schemeClr val="bg1"/>
              </a:solidFill>
              <a:latin typeface="Arial"/>
            </a:rPr>
            <a:t>Benchmark (SOFR): 3.65%</a:t>
          </a:r>
        </a:p>
      </dgm:t>
    </dgm:pt>
    <dgm:pt modelId="{38BF1BF7-8AC2-4E57-9A73-FB6BE1D7B7FB}" type="parTrans" cxnId="{273D599E-047B-4984-A906-D901B18F5903}">
      <dgm:prSet/>
      <dgm:spPr/>
      <dgm:t>
        <a:bodyPr/>
        <a:lstStyle/>
        <a:p>
          <a:endParaRPr lang="en-US"/>
        </a:p>
      </dgm:t>
    </dgm:pt>
    <dgm:pt modelId="{891E84E8-0B41-44ED-A7ED-3CD26B4EFB5C}" type="sibTrans" cxnId="{273D599E-047B-4984-A906-D901B18F5903}">
      <dgm:prSet/>
      <dgm:spPr/>
      <dgm:t>
        <a:bodyPr/>
        <a:lstStyle/>
        <a:p>
          <a:endParaRPr lang="en-US"/>
        </a:p>
      </dgm:t>
    </dgm:pt>
    <dgm:pt modelId="{03FDED39-59C7-425C-8D2D-1ACF446347EB}">
      <dgm:prSet phldr="0"/>
      <dgm:spPr/>
      <dgm:t>
        <a:bodyPr/>
        <a:lstStyle/>
        <a:p>
          <a:pPr algn="l"/>
          <a:r>
            <a:rPr lang="en-US" b="1">
              <a:solidFill>
                <a:schemeClr val="bg1"/>
              </a:solidFill>
              <a:latin typeface="Arial"/>
            </a:rPr>
            <a:t>Credit Spread: 4.75%</a:t>
          </a:r>
        </a:p>
      </dgm:t>
    </dgm:pt>
    <dgm:pt modelId="{BBEFFD58-B145-41C1-A4D8-58377D8F3811}" type="parTrans" cxnId="{0F2059AE-39E7-46F1-97B6-D9BE80F19AC6}">
      <dgm:prSet/>
      <dgm:spPr/>
      <dgm:t>
        <a:bodyPr/>
        <a:lstStyle/>
        <a:p>
          <a:endParaRPr lang="en-US"/>
        </a:p>
      </dgm:t>
    </dgm:pt>
    <dgm:pt modelId="{167FF47D-A08F-4769-AAF1-66409A765F41}" type="sibTrans" cxnId="{0F2059AE-39E7-46F1-97B6-D9BE80F19AC6}">
      <dgm:prSet/>
      <dgm:spPr/>
      <dgm:t>
        <a:bodyPr/>
        <a:lstStyle/>
        <a:p>
          <a:endParaRPr lang="en-US"/>
        </a:p>
      </dgm:t>
    </dgm:pt>
    <dgm:pt modelId="{DEDE3F26-FF31-4FCE-AA1E-2204779F789A}">
      <dgm:prSet phldr="0"/>
      <dgm:spPr/>
      <dgm:t>
        <a:bodyPr/>
        <a:lstStyle/>
        <a:p>
          <a:pPr algn="l"/>
          <a:r>
            <a:rPr lang="en-US" b="1">
              <a:solidFill>
                <a:schemeClr val="bg1"/>
              </a:solidFill>
              <a:latin typeface="Arial"/>
            </a:rPr>
            <a:t>All-in Cost of Debt: 8.40%</a:t>
          </a:r>
        </a:p>
      </dgm:t>
    </dgm:pt>
    <dgm:pt modelId="{9C32B98A-DC64-4507-91C7-71AC948485C0}" type="parTrans" cxnId="{5E52ED78-3AEB-4873-8308-FF80294A59F6}">
      <dgm:prSet/>
      <dgm:spPr/>
      <dgm:t>
        <a:bodyPr/>
        <a:lstStyle/>
        <a:p>
          <a:endParaRPr lang="en-US"/>
        </a:p>
      </dgm:t>
    </dgm:pt>
    <dgm:pt modelId="{0D5ACE4A-14F7-44E3-A23F-1A9182E10E15}" type="sibTrans" cxnId="{5E52ED78-3AEB-4873-8308-FF80294A59F6}">
      <dgm:prSet/>
      <dgm:spPr/>
      <dgm:t>
        <a:bodyPr/>
        <a:lstStyle/>
        <a:p>
          <a:endParaRPr lang="en-US"/>
        </a:p>
      </dgm:t>
    </dgm:pt>
    <dgm:pt modelId="{9406996D-B641-4A88-A83E-731D6009C41D}" type="pres">
      <dgm:prSet presAssocID="{2B1A78D2-6529-441A-8301-ACFC0A91B775}" presName="Name0" presStyleCnt="0">
        <dgm:presLayoutVars>
          <dgm:dir/>
          <dgm:resizeHandles val="exact"/>
        </dgm:presLayoutVars>
      </dgm:prSet>
      <dgm:spPr/>
    </dgm:pt>
    <dgm:pt modelId="{35F110F5-BCC0-4C3D-8667-2DB65795DCC4}" type="pres">
      <dgm:prSet presAssocID="{3BC1B79A-E310-474D-AD7B-257286BDA44E}" presName="parTxOnly" presStyleLbl="node1" presStyleIdx="0" presStyleCnt="3">
        <dgm:presLayoutVars>
          <dgm:bulletEnabled val="1"/>
        </dgm:presLayoutVars>
      </dgm:prSet>
      <dgm:spPr/>
    </dgm:pt>
    <dgm:pt modelId="{8A7751DB-EE72-430B-A678-CB09FCD7E0E6}" type="pres">
      <dgm:prSet presAssocID="{891E84E8-0B41-44ED-A7ED-3CD26B4EFB5C}" presName="parSpace" presStyleCnt="0"/>
      <dgm:spPr/>
    </dgm:pt>
    <dgm:pt modelId="{C934025D-1799-4878-896F-7139F80290F0}" type="pres">
      <dgm:prSet presAssocID="{03FDED39-59C7-425C-8D2D-1ACF446347EB}" presName="parTxOnly" presStyleLbl="node1" presStyleIdx="1" presStyleCnt="3">
        <dgm:presLayoutVars>
          <dgm:bulletEnabled val="1"/>
        </dgm:presLayoutVars>
      </dgm:prSet>
      <dgm:spPr/>
    </dgm:pt>
    <dgm:pt modelId="{E05A338D-7FA0-4F0D-950B-05EDE40F7391}" type="pres">
      <dgm:prSet presAssocID="{167FF47D-A08F-4769-AAF1-66409A765F41}" presName="parSpace" presStyleCnt="0"/>
      <dgm:spPr/>
    </dgm:pt>
    <dgm:pt modelId="{2CAC3D3A-36F3-49A3-9AF0-DAE041983507}" type="pres">
      <dgm:prSet presAssocID="{DEDE3F26-FF31-4FCE-AA1E-2204779F789A}" presName="parTxOnly" presStyleLbl="node1" presStyleIdx="2" presStyleCnt="3">
        <dgm:presLayoutVars>
          <dgm:bulletEnabled val="1"/>
        </dgm:presLayoutVars>
      </dgm:prSet>
      <dgm:spPr/>
    </dgm:pt>
  </dgm:ptLst>
  <dgm:cxnLst>
    <dgm:cxn modelId="{2C270900-CCBE-42D0-8894-E107D99EDC26}" type="presOf" srcId="{DEDE3F26-FF31-4FCE-AA1E-2204779F789A}" destId="{2CAC3D3A-36F3-49A3-9AF0-DAE041983507}" srcOrd="0" destOrd="0" presId="urn:microsoft.com/office/officeart/2005/8/layout/hChevron3"/>
    <dgm:cxn modelId="{F39B952A-F5D2-44AB-B4A7-51130582F251}" type="presOf" srcId="{2B1A78D2-6529-441A-8301-ACFC0A91B775}" destId="{9406996D-B641-4A88-A83E-731D6009C41D}" srcOrd="0" destOrd="0" presId="urn:microsoft.com/office/officeart/2005/8/layout/hChevron3"/>
    <dgm:cxn modelId="{9D49684C-2AF1-4F06-BDB7-259F3D74CAED}" type="presOf" srcId="{3BC1B79A-E310-474D-AD7B-257286BDA44E}" destId="{35F110F5-BCC0-4C3D-8667-2DB65795DCC4}" srcOrd="0" destOrd="0" presId="urn:microsoft.com/office/officeart/2005/8/layout/hChevron3"/>
    <dgm:cxn modelId="{5E52ED78-3AEB-4873-8308-FF80294A59F6}" srcId="{2B1A78D2-6529-441A-8301-ACFC0A91B775}" destId="{DEDE3F26-FF31-4FCE-AA1E-2204779F789A}" srcOrd="2" destOrd="0" parTransId="{9C32B98A-DC64-4507-91C7-71AC948485C0}" sibTransId="{0D5ACE4A-14F7-44E3-A23F-1A9182E10E15}"/>
    <dgm:cxn modelId="{273D599E-047B-4984-A906-D901B18F5903}" srcId="{2B1A78D2-6529-441A-8301-ACFC0A91B775}" destId="{3BC1B79A-E310-474D-AD7B-257286BDA44E}" srcOrd="0" destOrd="0" parTransId="{38BF1BF7-8AC2-4E57-9A73-FB6BE1D7B7FB}" sibTransId="{891E84E8-0B41-44ED-A7ED-3CD26B4EFB5C}"/>
    <dgm:cxn modelId="{0F2059AE-39E7-46F1-97B6-D9BE80F19AC6}" srcId="{2B1A78D2-6529-441A-8301-ACFC0A91B775}" destId="{03FDED39-59C7-425C-8D2D-1ACF446347EB}" srcOrd="1" destOrd="0" parTransId="{BBEFFD58-B145-41C1-A4D8-58377D8F3811}" sibTransId="{167FF47D-A08F-4769-AAF1-66409A765F41}"/>
    <dgm:cxn modelId="{39FA94CF-4778-4E3C-90BA-479D43FDBCBF}" type="presOf" srcId="{03FDED39-59C7-425C-8D2D-1ACF446347EB}" destId="{C934025D-1799-4878-896F-7139F80290F0}" srcOrd="0" destOrd="0" presId="urn:microsoft.com/office/officeart/2005/8/layout/hChevron3"/>
    <dgm:cxn modelId="{171C608B-A091-41C7-87BE-B6FCBE4BBDB2}" type="presParOf" srcId="{9406996D-B641-4A88-A83E-731D6009C41D}" destId="{35F110F5-BCC0-4C3D-8667-2DB65795DCC4}" srcOrd="0" destOrd="0" presId="urn:microsoft.com/office/officeart/2005/8/layout/hChevron3"/>
    <dgm:cxn modelId="{248B2A10-C2BD-4BA6-8521-80EBE1D5D2E5}" type="presParOf" srcId="{9406996D-B641-4A88-A83E-731D6009C41D}" destId="{8A7751DB-EE72-430B-A678-CB09FCD7E0E6}" srcOrd="1" destOrd="0" presId="urn:microsoft.com/office/officeart/2005/8/layout/hChevron3"/>
    <dgm:cxn modelId="{56CA4DD4-C8AF-4BC5-9D96-2D1E30C87D27}" type="presParOf" srcId="{9406996D-B641-4A88-A83E-731D6009C41D}" destId="{C934025D-1799-4878-896F-7139F80290F0}" srcOrd="2" destOrd="0" presId="urn:microsoft.com/office/officeart/2005/8/layout/hChevron3"/>
    <dgm:cxn modelId="{65246973-A964-4169-94E0-9284003A6BF0}" type="presParOf" srcId="{9406996D-B641-4A88-A83E-731D6009C41D}" destId="{E05A338D-7FA0-4F0D-950B-05EDE40F7391}" srcOrd="3" destOrd="0" presId="urn:microsoft.com/office/officeart/2005/8/layout/hChevron3"/>
    <dgm:cxn modelId="{D2B9341A-D742-4362-BBB1-DB54427CE93B}" type="presParOf" srcId="{9406996D-B641-4A88-A83E-731D6009C41D}" destId="{2CAC3D3A-36F3-49A3-9AF0-DAE041983507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CB6792C-3B87-4B45-8FC5-BBDA32ED0F5C}" type="doc">
      <dgm:prSet loTypeId="urn:diagrams.loki3.com/BracketList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75C2B34A-6E42-4A68-8BD4-6F7ABF0C6D73}">
      <dgm:prSet custT="1"/>
      <dgm:spPr/>
      <dgm:t>
        <a:bodyPr/>
        <a:lstStyle/>
        <a:p>
          <a:r>
            <a:rPr lang="en-US" sz="1200"/>
            <a:t>INPUT</a:t>
          </a:r>
        </a:p>
      </dgm:t>
    </dgm:pt>
    <dgm:pt modelId="{D59FC3BB-72D4-4035-AE94-7A97E18C0B30}" type="parTrans" cxnId="{27FE4E3F-9D05-4ACB-B49A-CD7FF3D38DC7}">
      <dgm:prSet/>
      <dgm:spPr/>
      <dgm:t>
        <a:bodyPr/>
        <a:lstStyle/>
        <a:p>
          <a:endParaRPr lang="en-US"/>
        </a:p>
      </dgm:t>
    </dgm:pt>
    <dgm:pt modelId="{9C18F73F-CD87-4AEF-B469-38796009878D}" type="sibTrans" cxnId="{27FE4E3F-9D05-4ACB-B49A-CD7FF3D38DC7}">
      <dgm:prSet/>
      <dgm:spPr/>
      <dgm:t>
        <a:bodyPr/>
        <a:lstStyle/>
        <a:p>
          <a:endParaRPr lang="en-US"/>
        </a:p>
      </dgm:t>
    </dgm:pt>
    <dgm:pt modelId="{22D09F22-ABBD-46DE-BB9E-6D0585066C1F}">
      <dgm:prSet/>
      <dgm:spPr/>
      <dgm:t>
        <a:bodyPr/>
        <a:lstStyle/>
        <a:p>
          <a:r>
            <a:rPr lang="en-US" b="1"/>
            <a:t>Embedded Cloud Fax Transmission</a:t>
          </a:r>
          <a:br>
            <a:rPr lang="en-US" b="1"/>
          </a:br>
          <a:r>
            <a:rPr lang="en-US"/>
            <a:t>• No manual handling</a:t>
          </a:r>
          <a:br>
            <a:rPr lang="en-US"/>
          </a:br>
          <a:r>
            <a:rPr lang="en-US"/>
            <a:t>• API / workflow integrated</a:t>
          </a:r>
          <a:br>
            <a:rPr lang="en-US"/>
          </a:br>
          <a:r>
            <a:rPr lang="en-US"/>
            <a:t>• Invisible to staff</a:t>
          </a:r>
        </a:p>
      </dgm:t>
    </dgm:pt>
    <dgm:pt modelId="{8F8567B8-7BDF-4CBC-95DC-7270D1C714B5}" type="parTrans" cxnId="{80F3230F-1830-4DF0-AEEA-C764C4BA23B7}">
      <dgm:prSet/>
      <dgm:spPr/>
      <dgm:t>
        <a:bodyPr/>
        <a:lstStyle/>
        <a:p>
          <a:endParaRPr lang="en-US"/>
        </a:p>
      </dgm:t>
    </dgm:pt>
    <dgm:pt modelId="{AEC8C8C7-1F6C-45B4-8D2D-44771884BB5A}" type="sibTrans" cxnId="{80F3230F-1830-4DF0-AEEA-C764C4BA23B7}">
      <dgm:prSet/>
      <dgm:spPr/>
      <dgm:t>
        <a:bodyPr/>
        <a:lstStyle/>
        <a:p>
          <a:endParaRPr lang="en-US"/>
        </a:p>
      </dgm:t>
    </dgm:pt>
    <dgm:pt modelId="{9661DD80-2019-40C7-A3AD-DC7232B0B0D3}">
      <dgm:prSet custT="1"/>
      <dgm:spPr/>
      <dgm:t>
        <a:bodyPr/>
        <a:lstStyle/>
        <a:p>
          <a:r>
            <a:rPr lang="en-US" sz="1200"/>
            <a:t>COMPLIANT INFRASTRUCTURE</a:t>
          </a:r>
        </a:p>
      </dgm:t>
    </dgm:pt>
    <dgm:pt modelId="{FB8AF200-3726-4BB8-B880-5A54F6C06BC8}" type="parTrans" cxnId="{E52ABC75-1B93-4C5D-8F26-0CD3979E9C58}">
      <dgm:prSet/>
      <dgm:spPr/>
      <dgm:t>
        <a:bodyPr/>
        <a:lstStyle/>
        <a:p>
          <a:endParaRPr lang="en-US"/>
        </a:p>
      </dgm:t>
    </dgm:pt>
    <dgm:pt modelId="{FF5F591D-46F8-45F2-83CC-4370ED98279D}" type="sibTrans" cxnId="{E52ABC75-1B93-4C5D-8F26-0CD3979E9C58}">
      <dgm:prSet/>
      <dgm:spPr/>
      <dgm:t>
        <a:bodyPr/>
        <a:lstStyle/>
        <a:p>
          <a:endParaRPr lang="en-US"/>
        </a:p>
      </dgm:t>
    </dgm:pt>
    <dgm:pt modelId="{B3E9C6EC-6D3F-47AA-AEC7-518E5ADA6C94}">
      <dgm:prSet/>
      <dgm:spPr/>
      <dgm:t>
        <a:bodyPr/>
        <a:lstStyle/>
        <a:p>
          <a:r>
            <a:rPr lang="en-US" b="1"/>
            <a:t>Secure, Regulated Transmission Layer</a:t>
          </a:r>
          <a:br>
            <a:rPr lang="en-US" b="1"/>
          </a:br>
          <a:r>
            <a:rPr lang="en-US"/>
            <a:t>• Encrypted end-to-end</a:t>
          </a:r>
          <a:br>
            <a:rPr lang="en-US"/>
          </a:br>
          <a:r>
            <a:rPr lang="en-US"/>
            <a:t>• HIPAA-aligned</a:t>
          </a:r>
          <a:br>
            <a:rPr lang="en-US"/>
          </a:br>
          <a:r>
            <a:rPr lang="en-US"/>
            <a:t>• Timestamped + logged</a:t>
          </a:r>
          <a:br>
            <a:rPr lang="en-US"/>
          </a:br>
          <a:r>
            <a:rPr lang="en-US"/>
            <a:t>• Delivery confirmation</a:t>
          </a:r>
        </a:p>
      </dgm:t>
    </dgm:pt>
    <dgm:pt modelId="{CF86B846-6C93-4EA7-8902-2CD7E1947A2E}" type="parTrans" cxnId="{C38A5305-8A13-4800-B1B8-C4E15B5CCC73}">
      <dgm:prSet/>
      <dgm:spPr/>
      <dgm:t>
        <a:bodyPr/>
        <a:lstStyle/>
        <a:p>
          <a:endParaRPr lang="en-US"/>
        </a:p>
      </dgm:t>
    </dgm:pt>
    <dgm:pt modelId="{E9309673-6A9E-43F2-A941-1FECF03F4499}" type="sibTrans" cxnId="{C38A5305-8A13-4800-B1B8-C4E15B5CCC73}">
      <dgm:prSet/>
      <dgm:spPr/>
      <dgm:t>
        <a:bodyPr/>
        <a:lstStyle/>
        <a:p>
          <a:endParaRPr lang="en-US"/>
        </a:p>
      </dgm:t>
    </dgm:pt>
    <dgm:pt modelId="{5103A257-4FD2-4736-8C95-CB3FC639AA8B}">
      <dgm:prSet custT="1"/>
      <dgm:spPr/>
      <dgm:t>
        <a:bodyPr/>
        <a:lstStyle/>
        <a:p>
          <a:r>
            <a:rPr lang="en-US" sz="1200"/>
            <a:t>UNIVERSAL DELIVERY</a:t>
          </a:r>
        </a:p>
      </dgm:t>
    </dgm:pt>
    <dgm:pt modelId="{81038BC6-489A-4380-A364-1514507F2BBD}" type="parTrans" cxnId="{97FCE07F-E08B-4AF1-940C-053C1A89D646}">
      <dgm:prSet/>
      <dgm:spPr/>
      <dgm:t>
        <a:bodyPr/>
        <a:lstStyle/>
        <a:p>
          <a:endParaRPr lang="en-US"/>
        </a:p>
      </dgm:t>
    </dgm:pt>
    <dgm:pt modelId="{E0F8078E-94BC-4D88-BC37-74BDDDF00ECC}" type="sibTrans" cxnId="{97FCE07F-E08B-4AF1-940C-053C1A89D646}">
      <dgm:prSet/>
      <dgm:spPr/>
      <dgm:t>
        <a:bodyPr/>
        <a:lstStyle/>
        <a:p>
          <a:endParaRPr lang="en-US"/>
        </a:p>
      </dgm:t>
    </dgm:pt>
    <dgm:pt modelId="{A31A6BD3-F587-4EB1-BF5B-38E437C75655}">
      <dgm:prSet/>
      <dgm:spPr/>
      <dgm:t>
        <a:bodyPr/>
        <a:lstStyle/>
        <a:p>
          <a:r>
            <a:rPr lang="en-US" b="1"/>
            <a:t>Accepted by Any Counterparty</a:t>
          </a:r>
          <a:br>
            <a:rPr lang="en-US"/>
          </a:br>
          <a:r>
            <a:rPr lang="en-US"/>
            <a:t>• Insurers</a:t>
          </a:r>
          <a:br>
            <a:rPr lang="en-US"/>
          </a:br>
          <a:r>
            <a:rPr lang="en-US"/>
            <a:t>• Labs</a:t>
          </a:r>
          <a:br>
            <a:rPr lang="en-US"/>
          </a:br>
          <a:r>
            <a:rPr lang="en-US"/>
            <a:t>• Specialists</a:t>
          </a:r>
          <a:br>
            <a:rPr lang="en-US"/>
          </a:br>
          <a:r>
            <a:rPr lang="en-US"/>
            <a:t>• Government agencies</a:t>
          </a:r>
          <a:br>
            <a:rPr lang="en-US"/>
          </a:br>
          <a:r>
            <a:rPr lang="en-US"/>
            <a:t>• Digital or physical endpoint</a:t>
          </a:r>
        </a:p>
      </dgm:t>
    </dgm:pt>
    <dgm:pt modelId="{9FC6FD5A-3552-4B8C-BC51-B2FD11A9C059}" type="parTrans" cxnId="{681AAF42-FB25-45A0-BFF5-54AAF60C3CCF}">
      <dgm:prSet/>
      <dgm:spPr/>
      <dgm:t>
        <a:bodyPr/>
        <a:lstStyle/>
        <a:p>
          <a:endParaRPr lang="en-US"/>
        </a:p>
      </dgm:t>
    </dgm:pt>
    <dgm:pt modelId="{D595A86B-FF1F-4C70-B611-8D03FA501E92}" type="sibTrans" cxnId="{681AAF42-FB25-45A0-BFF5-54AAF60C3CCF}">
      <dgm:prSet/>
      <dgm:spPr/>
      <dgm:t>
        <a:bodyPr/>
        <a:lstStyle/>
        <a:p>
          <a:endParaRPr lang="en-US"/>
        </a:p>
      </dgm:t>
    </dgm:pt>
    <dgm:pt modelId="{9D9DA72A-EC32-45AA-A3D4-738C03D7A68F}">
      <dgm:prSet/>
      <dgm:spPr/>
      <dgm:t>
        <a:bodyPr/>
        <a:lstStyle/>
        <a:p>
          <a:r>
            <a:rPr lang="en-US" b="1"/>
            <a:t>EHR-Generated Medical Record</a:t>
          </a:r>
          <a:br>
            <a:rPr lang="en-US"/>
          </a:br>
          <a:r>
            <a:rPr lang="en-US"/>
            <a:t>• Triggered as part of routine workflow</a:t>
          </a:r>
        </a:p>
      </dgm:t>
    </dgm:pt>
    <dgm:pt modelId="{9713FCC7-6DB2-4F78-9AAB-CA586213D227}" type="sibTrans" cxnId="{72170558-D418-4C6F-9EF6-8A683BF0D386}">
      <dgm:prSet/>
      <dgm:spPr/>
      <dgm:t>
        <a:bodyPr/>
        <a:lstStyle/>
        <a:p>
          <a:endParaRPr lang="en-US"/>
        </a:p>
      </dgm:t>
    </dgm:pt>
    <dgm:pt modelId="{77BDEC66-337A-4121-A907-81D0051E8788}" type="parTrans" cxnId="{72170558-D418-4C6F-9EF6-8A683BF0D386}">
      <dgm:prSet/>
      <dgm:spPr/>
      <dgm:t>
        <a:bodyPr/>
        <a:lstStyle/>
        <a:p>
          <a:endParaRPr lang="en-US"/>
        </a:p>
      </dgm:t>
    </dgm:pt>
    <dgm:pt modelId="{A1306B13-6DCD-449E-8B1F-C0A4D1B9300D}">
      <dgm:prSet custT="1"/>
      <dgm:spPr/>
      <dgm:t>
        <a:bodyPr/>
        <a:lstStyle/>
        <a:p>
          <a:r>
            <a:rPr lang="en-US" sz="1200"/>
            <a:t>AUTOMATED ROUTING</a:t>
          </a:r>
        </a:p>
      </dgm:t>
    </dgm:pt>
    <dgm:pt modelId="{50D6F5B0-49EC-4BC6-BD7C-442597375CCF}" type="parTrans" cxnId="{4541CFB7-90E5-46C9-8AFD-5E5C2F08696C}">
      <dgm:prSet/>
      <dgm:spPr/>
      <dgm:t>
        <a:bodyPr/>
        <a:lstStyle/>
        <a:p>
          <a:endParaRPr lang="en-US"/>
        </a:p>
      </dgm:t>
    </dgm:pt>
    <dgm:pt modelId="{D8F3FCB8-C805-4137-ABFD-F9395AC86265}" type="sibTrans" cxnId="{4541CFB7-90E5-46C9-8AFD-5E5C2F08696C}">
      <dgm:prSet/>
      <dgm:spPr/>
      <dgm:t>
        <a:bodyPr/>
        <a:lstStyle/>
        <a:p>
          <a:endParaRPr lang="en-US"/>
        </a:p>
      </dgm:t>
    </dgm:pt>
    <dgm:pt modelId="{B3D4EED4-74B7-43B1-80F7-9107F720281E}" type="pres">
      <dgm:prSet presAssocID="{8CB6792C-3B87-4B45-8FC5-BBDA32ED0F5C}" presName="Name0" presStyleCnt="0">
        <dgm:presLayoutVars>
          <dgm:dir/>
          <dgm:animLvl val="lvl"/>
          <dgm:resizeHandles val="exact"/>
        </dgm:presLayoutVars>
      </dgm:prSet>
      <dgm:spPr/>
    </dgm:pt>
    <dgm:pt modelId="{36CBDD0B-692B-4496-8F7A-6C2A4B8721B2}" type="pres">
      <dgm:prSet presAssocID="{75C2B34A-6E42-4A68-8BD4-6F7ABF0C6D73}" presName="linNode" presStyleCnt="0"/>
      <dgm:spPr/>
    </dgm:pt>
    <dgm:pt modelId="{5B0E8FC4-808E-4690-B795-86D7A79A621B}" type="pres">
      <dgm:prSet presAssocID="{75C2B34A-6E42-4A68-8BD4-6F7ABF0C6D73}" presName="parTx" presStyleLbl="revTx" presStyleIdx="0" presStyleCnt="4">
        <dgm:presLayoutVars>
          <dgm:chMax val="1"/>
          <dgm:bulletEnabled val="1"/>
        </dgm:presLayoutVars>
      </dgm:prSet>
      <dgm:spPr/>
    </dgm:pt>
    <dgm:pt modelId="{BC943EAA-76E3-4E50-915E-4E7E0494E08A}" type="pres">
      <dgm:prSet presAssocID="{75C2B34A-6E42-4A68-8BD4-6F7ABF0C6D73}" presName="bracket" presStyleLbl="parChTrans1D1" presStyleIdx="0" presStyleCnt="4"/>
      <dgm:spPr/>
    </dgm:pt>
    <dgm:pt modelId="{BC38B964-389A-406B-9236-E11A2D56C220}" type="pres">
      <dgm:prSet presAssocID="{75C2B34A-6E42-4A68-8BD4-6F7ABF0C6D73}" presName="spH" presStyleCnt="0"/>
      <dgm:spPr/>
    </dgm:pt>
    <dgm:pt modelId="{6EF30A58-1085-4001-B32D-A783873642A1}" type="pres">
      <dgm:prSet presAssocID="{75C2B34A-6E42-4A68-8BD4-6F7ABF0C6D73}" presName="desTx" presStyleLbl="node1" presStyleIdx="0" presStyleCnt="4" custScaleX="53334">
        <dgm:presLayoutVars>
          <dgm:bulletEnabled val="1"/>
        </dgm:presLayoutVars>
      </dgm:prSet>
      <dgm:spPr/>
    </dgm:pt>
    <dgm:pt modelId="{97C64D9A-03A2-4A56-AD0E-A5F2C91C584D}" type="pres">
      <dgm:prSet presAssocID="{9C18F73F-CD87-4AEF-B469-38796009878D}" presName="spV" presStyleCnt="0"/>
      <dgm:spPr/>
    </dgm:pt>
    <dgm:pt modelId="{FCAD4CD6-97FE-4F74-AC2A-53F72D311DBC}" type="pres">
      <dgm:prSet presAssocID="{A1306B13-6DCD-449E-8B1F-C0A4D1B9300D}" presName="linNode" presStyleCnt="0"/>
      <dgm:spPr/>
    </dgm:pt>
    <dgm:pt modelId="{687BA6C6-19C6-4568-AB90-45ED445105AE}" type="pres">
      <dgm:prSet presAssocID="{A1306B13-6DCD-449E-8B1F-C0A4D1B9300D}" presName="parTx" presStyleLbl="revTx" presStyleIdx="1" presStyleCnt="4">
        <dgm:presLayoutVars>
          <dgm:chMax val="1"/>
          <dgm:bulletEnabled val="1"/>
        </dgm:presLayoutVars>
      </dgm:prSet>
      <dgm:spPr/>
    </dgm:pt>
    <dgm:pt modelId="{A7928EA2-F086-4A91-9DA1-807BDDB0B610}" type="pres">
      <dgm:prSet presAssocID="{A1306B13-6DCD-449E-8B1F-C0A4D1B9300D}" presName="bracket" presStyleLbl="parChTrans1D1" presStyleIdx="1" presStyleCnt="4"/>
      <dgm:spPr/>
    </dgm:pt>
    <dgm:pt modelId="{061F36C2-E4F8-499D-B3E8-0E2B6B63E4DC}" type="pres">
      <dgm:prSet presAssocID="{A1306B13-6DCD-449E-8B1F-C0A4D1B9300D}" presName="spH" presStyleCnt="0"/>
      <dgm:spPr/>
    </dgm:pt>
    <dgm:pt modelId="{C37C7FFC-B12C-4E64-8753-D9159DA5D521}" type="pres">
      <dgm:prSet presAssocID="{A1306B13-6DCD-449E-8B1F-C0A4D1B9300D}" presName="desTx" presStyleLbl="node1" presStyleIdx="1" presStyleCnt="4" custScaleX="53334">
        <dgm:presLayoutVars>
          <dgm:bulletEnabled val="1"/>
        </dgm:presLayoutVars>
      </dgm:prSet>
      <dgm:spPr/>
    </dgm:pt>
    <dgm:pt modelId="{30083F4D-0911-4E28-B4FC-F76B67E3072E}" type="pres">
      <dgm:prSet presAssocID="{D8F3FCB8-C805-4137-ABFD-F9395AC86265}" presName="spV" presStyleCnt="0"/>
      <dgm:spPr/>
    </dgm:pt>
    <dgm:pt modelId="{97CFD18A-A0B5-4990-9027-76C592E43D3E}" type="pres">
      <dgm:prSet presAssocID="{9661DD80-2019-40C7-A3AD-DC7232B0B0D3}" presName="linNode" presStyleCnt="0"/>
      <dgm:spPr/>
    </dgm:pt>
    <dgm:pt modelId="{44A5292D-ADA2-4C7C-9522-EFCFDD221950}" type="pres">
      <dgm:prSet presAssocID="{9661DD80-2019-40C7-A3AD-DC7232B0B0D3}" presName="parTx" presStyleLbl="revTx" presStyleIdx="2" presStyleCnt="4">
        <dgm:presLayoutVars>
          <dgm:chMax val="1"/>
          <dgm:bulletEnabled val="1"/>
        </dgm:presLayoutVars>
      </dgm:prSet>
      <dgm:spPr/>
    </dgm:pt>
    <dgm:pt modelId="{32F392C9-3137-401C-AF94-BEC12B165F0E}" type="pres">
      <dgm:prSet presAssocID="{9661DD80-2019-40C7-A3AD-DC7232B0B0D3}" presName="bracket" presStyleLbl="parChTrans1D1" presStyleIdx="2" presStyleCnt="4"/>
      <dgm:spPr/>
    </dgm:pt>
    <dgm:pt modelId="{8B009CB2-EBDA-404D-BBB0-DD731E9F40AE}" type="pres">
      <dgm:prSet presAssocID="{9661DD80-2019-40C7-A3AD-DC7232B0B0D3}" presName="spH" presStyleCnt="0"/>
      <dgm:spPr/>
    </dgm:pt>
    <dgm:pt modelId="{F4411930-D0CA-42AB-846C-14275C1FCCA7}" type="pres">
      <dgm:prSet presAssocID="{9661DD80-2019-40C7-A3AD-DC7232B0B0D3}" presName="desTx" presStyleLbl="node1" presStyleIdx="2" presStyleCnt="4" custScaleX="53334">
        <dgm:presLayoutVars>
          <dgm:bulletEnabled val="1"/>
        </dgm:presLayoutVars>
      </dgm:prSet>
      <dgm:spPr/>
    </dgm:pt>
    <dgm:pt modelId="{CEE69254-4034-4FED-8ADC-B7F1EA11B01C}" type="pres">
      <dgm:prSet presAssocID="{FF5F591D-46F8-45F2-83CC-4370ED98279D}" presName="spV" presStyleCnt="0"/>
      <dgm:spPr/>
    </dgm:pt>
    <dgm:pt modelId="{D0BA64E0-B64D-45D5-8F68-77A46807B925}" type="pres">
      <dgm:prSet presAssocID="{5103A257-4FD2-4736-8C95-CB3FC639AA8B}" presName="linNode" presStyleCnt="0"/>
      <dgm:spPr/>
    </dgm:pt>
    <dgm:pt modelId="{B3980FE0-C259-455B-8EDB-D75C3E16B500}" type="pres">
      <dgm:prSet presAssocID="{5103A257-4FD2-4736-8C95-CB3FC639AA8B}" presName="parTx" presStyleLbl="revTx" presStyleIdx="3" presStyleCnt="4">
        <dgm:presLayoutVars>
          <dgm:chMax val="1"/>
          <dgm:bulletEnabled val="1"/>
        </dgm:presLayoutVars>
      </dgm:prSet>
      <dgm:spPr/>
    </dgm:pt>
    <dgm:pt modelId="{711B3E4B-41F9-4663-AFC9-CFE744F9F310}" type="pres">
      <dgm:prSet presAssocID="{5103A257-4FD2-4736-8C95-CB3FC639AA8B}" presName="bracket" presStyleLbl="parChTrans1D1" presStyleIdx="3" presStyleCnt="4"/>
      <dgm:spPr/>
    </dgm:pt>
    <dgm:pt modelId="{DD08CC2E-FDD5-4806-8E8A-F17619AC8A6B}" type="pres">
      <dgm:prSet presAssocID="{5103A257-4FD2-4736-8C95-CB3FC639AA8B}" presName="spH" presStyleCnt="0"/>
      <dgm:spPr/>
    </dgm:pt>
    <dgm:pt modelId="{27B6680B-1F3B-48EF-BE9D-68933C2AD3B4}" type="pres">
      <dgm:prSet presAssocID="{5103A257-4FD2-4736-8C95-CB3FC639AA8B}" presName="desTx" presStyleLbl="node1" presStyleIdx="3" presStyleCnt="4" custScaleX="53334">
        <dgm:presLayoutVars>
          <dgm:bulletEnabled val="1"/>
        </dgm:presLayoutVars>
      </dgm:prSet>
      <dgm:spPr/>
    </dgm:pt>
  </dgm:ptLst>
  <dgm:cxnLst>
    <dgm:cxn modelId="{C38A5305-8A13-4800-B1B8-C4E15B5CCC73}" srcId="{9661DD80-2019-40C7-A3AD-DC7232B0B0D3}" destId="{B3E9C6EC-6D3F-47AA-AEC7-518E5ADA6C94}" srcOrd="0" destOrd="0" parTransId="{CF86B846-6C93-4EA7-8902-2CD7E1947A2E}" sibTransId="{E9309673-6A9E-43F2-A941-1FECF03F4499}"/>
    <dgm:cxn modelId="{77D03B09-48CD-40F6-B3E5-A75B6D4DC301}" type="presOf" srcId="{B3E9C6EC-6D3F-47AA-AEC7-518E5ADA6C94}" destId="{F4411930-D0CA-42AB-846C-14275C1FCCA7}" srcOrd="0" destOrd="0" presId="urn:diagrams.loki3.com/BracketList"/>
    <dgm:cxn modelId="{80F3230F-1830-4DF0-AEEA-C764C4BA23B7}" srcId="{A1306B13-6DCD-449E-8B1F-C0A4D1B9300D}" destId="{22D09F22-ABBD-46DE-BB9E-6D0585066C1F}" srcOrd="0" destOrd="0" parTransId="{8F8567B8-7BDF-4CBC-95DC-7270D1C714B5}" sibTransId="{AEC8C8C7-1F6C-45B4-8D2D-44771884BB5A}"/>
    <dgm:cxn modelId="{D3F84410-6F5D-4FCE-802A-E39D0A3690A9}" type="presOf" srcId="{A31A6BD3-F587-4EB1-BF5B-38E437C75655}" destId="{27B6680B-1F3B-48EF-BE9D-68933C2AD3B4}" srcOrd="0" destOrd="0" presId="urn:diagrams.loki3.com/BracketList"/>
    <dgm:cxn modelId="{0B30DB2D-4A50-46C7-9C16-4FDF7764A382}" type="presOf" srcId="{75C2B34A-6E42-4A68-8BD4-6F7ABF0C6D73}" destId="{5B0E8FC4-808E-4690-B795-86D7A79A621B}" srcOrd="0" destOrd="0" presId="urn:diagrams.loki3.com/BracketList"/>
    <dgm:cxn modelId="{27FE4E3F-9D05-4ACB-B49A-CD7FF3D38DC7}" srcId="{8CB6792C-3B87-4B45-8FC5-BBDA32ED0F5C}" destId="{75C2B34A-6E42-4A68-8BD4-6F7ABF0C6D73}" srcOrd="0" destOrd="0" parTransId="{D59FC3BB-72D4-4035-AE94-7A97E18C0B30}" sibTransId="{9C18F73F-CD87-4AEF-B469-38796009878D}"/>
    <dgm:cxn modelId="{681AAF42-FB25-45A0-BFF5-54AAF60C3CCF}" srcId="{5103A257-4FD2-4736-8C95-CB3FC639AA8B}" destId="{A31A6BD3-F587-4EB1-BF5B-38E437C75655}" srcOrd="0" destOrd="0" parTransId="{9FC6FD5A-3552-4B8C-BC51-B2FD11A9C059}" sibTransId="{D595A86B-FF1F-4C70-B611-8D03FA501E92}"/>
    <dgm:cxn modelId="{AB709664-40A3-4580-9159-1EA8DC137C2E}" type="presOf" srcId="{8CB6792C-3B87-4B45-8FC5-BBDA32ED0F5C}" destId="{B3D4EED4-74B7-43B1-80F7-9107F720281E}" srcOrd="0" destOrd="0" presId="urn:diagrams.loki3.com/BracketList"/>
    <dgm:cxn modelId="{9E55136C-8CAD-47F8-8439-95521CE93C50}" type="presOf" srcId="{9D9DA72A-EC32-45AA-A3D4-738C03D7A68F}" destId="{6EF30A58-1085-4001-B32D-A783873642A1}" srcOrd="0" destOrd="0" presId="urn:diagrams.loki3.com/BracketList"/>
    <dgm:cxn modelId="{FD55C84D-D6D6-4D07-90C6-1BA19977D7E5}" type="presOf" srcId="{5103A257-4FD2-4736-8C95-CB3FC639AA8B}" destId="{B3980FE0-C259-455B-8EDB-D75C3E16B500}" srcOrd="0" destOrd="0" presId="urn:diagrams.loki3.com/BracketList"/>
    <dgm:cxn modelId="{E52ABC75-1B93-4C5D-8F26-0CD3979E9C58}" srcId="{8CB6792C-3B87-4B45-8FC5-BBDA32ED0F5C}" destId="{9661DD80-2019-40C7-A3AD-DC7232B0B0D3}" srcOrd="2" destOrd="0" parTransId="{FB8AF200-3726-4BB8-B880-5A54F6C06BC8}" sibTransId="{FF5F591D-46F8-45F2-83CC-4370ED98279D}"/>
    <dgm:cxn modelId="{72170558-D418-4C6F-9EF6-8A683BF0D386}" srcId="{75C2B34A-6E42-4A68-8BD4-6F7ABF0C6D73}" destId="{9D9DA72A-EC32-45AA-A3D4-738C03D7A68F}" srcOrd="0" destOrd="0" parTransId="{77BDEC66-337A-4121-A907-81D0051E8788}" sibTransId="{9713FCC7-6DB2-4F78-9AAB-CA586213D227}"/>
    <dgm:cxn modelId="{97FCE07F-E08B-4AF1-940C-053C1A89D646}" srcId="{8CB6792C-3B87-4B45-8FC5-BBDA32ED0F5C}" destId="{5103A257-4FD2-4736-8C95-CB3FC639AA8B}" srcOrd="3" destOrd="0" parTransId="{81038BC6-489A-4380-A364-1514507F2BBD}" sibTransId="{E0F8078E-94BC-4D88-BC37-74BDDDF00ECC}"/>
    <dgm:cxn modelId="{4541CFB7-90E5-46C9-8AFD-5E5C2F08696C}" srcId="{8CB6792C-3B87-4B45-8FC5-BBDA32ED0F5C}" destId="{A1306B13-6DCD-449E-8B1F-C0A4D1B9300D}" srcOrd="1" destOrd="0" parTransId="{50D6F5B0-49EC-4BC6-BD7C-442597375CCF}" sibTransId="{D8F3FCB8-C805-4137-ABFD-F9395AC86265}"/>
    <dgm:cxn modelId="{E1CB42CF-EE6C-4193-9485-99E264875F23}" type="presOf" srcId="{22D09F22-ABBD-46DE-BB9E-6D0585066C1F}" destId="{C37C7FFC-B12C-4E64-8753-D9159DA5D521}" srcOrd="0" destOrd="0" presId="urn:diagrams.loki3.com/BracketList"/>
    <dgm:cxn modelId="{A2F2FFF9-40BD-4B6F-8FE8-EBCA787D723F}" type="presOf" srcId="{9661DD80-2019-40C7-A3AD-DC7232B0B0D3}" destId="{44A5292D-ADA2-4C7C-9522-EFCFDD221950}" srcOrd="0" destOrd="0" presId="urn:diagrams.loki3.com/BracketList"/>
    <dgm:cxn modelId="{6180FDFC-F275-4D28-94F6-7280D5BBD0D2}" type="presOf" srcId="{A1306B13-6DCD-449E-8B1F-C0A4D1B9300D}" destId="{687BA6C6-19C6-4568-AB90-45ED445105AE}" srcOrd="0" destOrd="0" presId="urn:diagrams.loki3.com/BracketList"/>
    <dgm:cxn modelId="{D5721408-988B-41B2-9713-40726CD7E12C}" type="presParOf" srcId="{B3D4EED4-74B7-43B1-80F7-9107F720281E}" destId="{36CBDD0B-692B-4496-8F7A-6C2A4B8721B2}" srcOrd="0" destOrd="0" presId="urn:diagrams.loki3.com/BracketList"/>
    <dgm:cxn modelId="{B4F25C3E-0A36-4A05-AFF3-88C25837E562}" type="presParOf" srcId="{36CBDD0B-692B-4496-8F7A-6C2A4B8721B2}" destId="{5B0E8FC4-808E-4690-B795-86D7A79A621B}" srcOrd="0" destOrd="0" presId="urn:diagrams.loki3.com/BracketList"/>
    <dgm:cxn modelId="{2652D77D-66EA-4B8C-BE0D-0336CEF4B226}" type="presParOf" srcId="{36CBDD0B-692B-4496-8F7A-6C2A4B8721B2}" destId="{BC943EAA-76E3-4E50-915E-4E7E0494E08A}" srcOrd="1" destOrd="0" presId="urn:diagrams.loki3.com/BracketList"/>
    <dgm:cxn modelId="{07E3DCC0-EE8C-4421-ADEB-DB3E524B3F96}" type="presParOf" srcId="{36CBDD0B-692B-4496-8F7A-6C2A4B8721B2}" destId="{BC38B964-389A-406B-9236-E11A2D56C220}" srcOrd="2" destOrd="0" presId="urn:diagrams.loki3.com/BracketList"/>
    <dgm:cxn modelId="{67BDC8B2-B414-4AD6-8A90-7A65BC1C6B1D}" type="presParOf" srcId="{36CBDD0B-692B-4496-8F7A-6C2A4B8721B2}" destId="{6EF30A58-1085-4001-B32D-A783873642A1}" srcOrd="3" destOrd="0" presId="urn:diagrams.loki3.com/BracketList"/>
    <dgm:cxn modelId="{6C8332BD-DE63-4E0D-A198-AC439722CC44}" type="presParOf" srcId="{B3D4EED4-74B7-43B1-80F7-9107F720281E}" destId="{97C64D9A-03A2-4A56-AD0E-A5F2C91C584D}" srcOrd="1" destOrd="0" presId="urn:diagrams.loki3.com/BracketList"/>
    <dgm:cxn modelId="{DAC04DA4-0748-4962-BC20-1D08FB98D307}" type="presParOf" srcId="{B3D4EED4-74B7-43B1-80F7-9107F720281E}" destId="{FCAD4CD6-97FE-4F74-AC2A-53F72D311DBC}" srcOrd="2" destOrd="0" presId="urn:diagrams.loki3.com/BracketList"/>
    <dgm:cxn modelId="{BD4EC47F-5534-4091-81CB-380229C236E7}" type="presParOf" srcId="{FCAD4CD6-97FE-4F74-AC2A-53F72D311DBC}" destId="{687BA6C6-19C6-4568-AB90-45ED445105AE}" srcOrd="0" destOrd="0" presId="urn:diagrams.loki3.com/BracketList"/>
    <dgm:cxn modelId="{A00FF968-32DA-4FDF-97AB-7455D7F86151}" type="presParOf" srcId="{FCAD4CD6-97FE-4F74-AC2A-53F72D311DBC}" destId="{A7928EA2-F086-4A91-9DA1-807BDDB0B610}" srcOrd="1" destOrd="0" presId="urn:diagrams.loki3.com/BracketList"/>
    <dgm:cxn modelId="{CFFC4044-57F1-48D0-B030-F695D6C2B797}" type="presParOf" srcId="{FCAD4CD6-97FE-4F74-AC2A-53F72D311DBC}" destId="{061F36C2-E4F8-499D-B3E8-0E2B6B63E4DC}" srcOrd="2" destOrd="0" presId="urn:diagrams.loki3.com/BracketList"/>
    <dgm:cxn modelId="{0526EC1C-9896-454C-84A6-CEE302C44B14}" type="presParOf" srcId="{FCAD4CD6-97FE-4F74-AC2A-53F72D311DBC}" destId="{C37C7FFC-B12C-4E64-8753-D9159DA5D521}" srcOrd="3" destOrd="0" presId="urn:diagrams.loki3.com/BracketList"/>
    <dgm:cxn modelId="{E682D3B5-EF3F-40A9-8388-D91F2980B7D8}" type="presParOf" srcId="{B3D4EED4-74B7-43B1-80F7-9107F720281E}" destId="{30083F4D-0911-4E28-B4FC-F76B67E3072E}" srcOrd="3" destOrd="0" presId="urn:diagrams.loki3.com/BracketList"/>
    <dgm:cxn modelId="{D51D89C8-29B1-4C6A-AC6D-F1DC2E9D11C7}" type="presParOf" srcId="{B3D4EED4-74B7-43B1-80F7-9107F720281E}" destId="{97CFD18A-A0B5-4990-9027-76C592E43D3E}" srcOrd="4" destOrd="0" presId="urn:diagrams.loki3.com/BracketList"/>
    <dgm:cxn modelId="{51FA9FC1-A3BB-48BC-B8DA-9DB2FBF79D4C}" type="presParOf" srcId="{97CFD18A-A0B5-4990-9027-76C592E43D3E}" destId="{44A5292D-ADA2-4C7C-9522-EFCFDD221950}" srcOrd="0" destOrd="0" presId="urn:diagrams.loki3.com/BracketList"/>
    <dgm:cxn modelId="{708CA541-444E-489A-8EBE-3B4DCDE76666}" type="presParOf" srcId="{97CFD18A-A0B5-4990-9027-76C592E43D3E}" destId="{32F392C9-3137-401C-AF94-BEC12B165F0E}" srcOrd="1" destOrd="0" presId="urn:diagrams.loki3.com/BracketList"/>
    <dgm:cxn modelId="{636616E5-3A0F-440B-AA84-0E1D67516686}" type="presParOf" srcId="{97CFD18A-A0B5-4990-9027-76C592E43D3E}" destId="{8B009CB2-EBDA-404D-BBB0-DD731E9F40AE}" srcOrd="2" destOrd="0" presId="urn:diagrams.loki3.com/BracketList"/>
    <dgm:cxn modelId="{9669416B-9E3C-4C59-AB02-3D6C231F0664}" type="presParOf" srcId="{97CFD18A-A0B5-4990-9027-76C592E43D3E}" destId="{F4411930-D0CA-42AB-846C-14275C1FCCA7}" srcOrd="3" destOrd="0" presId="urn:diagrams.loki3.com/BracketList"/>
    <dgm:cxn modelId="{8FC5B814-5E0A-446F-B49D-BC7589A9194F}" type="presParOf" srcId="{B3D4EED4-74B7-43B1-80F7-9107F720281E}" destId="{CEE69254-4034-4FED-8ADC-B7F1EA11B01C}" srcOrd="5" destOrd="0" presId="urn:diagrams.loki3.com/BracketList"/>
    <dgm:cxn modelId="{12090CA2-A128-432F-9A1E-459107788BEC}" type="presParOf" srcId="{B3D4EED4-74B7-43B1-80F7-9107F720281E}" destId="{D0BA64E0-B64D-45D5-8F68-77A46807B925}" srcOrd="6" destOrd="0" presId="urn:diagrams.loki3.com/BracketList"/>
    <dgm:cxn modelId="{845731EA-1C6B-4FC0-9830-51784B2D28AF}" type="presParOf" srcId="{D0BA64E0-B64D-45D5-8F68-77A46807B925}" destId="{B3980FE0-C259-455B-8EDB-D75C3E16B500}" srcOrd="0" destOrd="0" presId="urn:diagrams.loki3.com/BracketList"/>
    <dgm:cxn modelId="{349BE13F-C5B8-4F37-9054-87D18A25C39C}" type="presParOf" srcId="{D0BA64E0-B64D-45D5-8F68-77A46807B925}" destId="{711B3E4B-41F9-4663-AFC9-CFE744F9F310}" srcOrd="1" destOrd="0" presId="urn:diagrams.loki3.com/BracketList"/>
    <dgm:cxn modelId="{B30D5AE8-BC0E-4628-B46C-AD87B1B20E57}" type="presParOf" srcId="{D0BA64E0-B64D-45D5-8F68-77A46807B925}" destId="{DD08CC2E-FDD5-4806-8E8A-F17619AC8A6B}" srcOrd="2" destOrd="0" presId="urn:diagrams.loki3.com/BracketList"/>
    <dgm:cxn modelId="{2E9FC126-A53E-4132-9E95-6AEF66AD136C}" type="presParOf" srcId="{D0BA64E0-B64D-45D5-8F68-77A46807B925}" destId="{27B6680B-1F3B-48EF-BE9D-68933C2AD3B4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128EA506-8D88-41BF-9A1C-F7B95B16411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C2FC37-529E-4696-A09D-523FE3239C03}" type="pres">
      <dgm:prSet presAssocID="{128EA506-8D88-41BF-9A1C-F7B95B164118}" presName="linear" presStyleCnt="0">
        <dgm:presLayoutVars>
          <dgm:animLvl val="lvl"/>
          <dgm:resizeHandles val="exact"/>
        </dgm:presLayoutVars>
      </dgm:prSet>
      <dgm:spPr/>
    </dgm:pt>
  </dgm:ptLst>
  <dgm:cxnLst>
    <dgm:cxn modelId="{2091FB26-8AD4-4817-BA20-44F1F20F6C3D}" type="presOf" srcId="{128EA506-8D88-41BF-9A1C-F7B95B164118}" destId="{9FC2FC37-529E-4696-A09D-523FE3239C0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379F6997-C767-4E5F-A00B-991D6C4C876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AB26F27-E4ED-49BB-9F11-8D3923060472}">
      <dgm:prSet phldrT="[Text]" phldr="0"/>
      <dgm:spPr/>
      <dgm:t>
        <a:bodyPr/>
        <a:lstStyle/>
        <a:p>
          <a:pPr algn="ctr"/>
          <a:r>
            <a:rPr lang="en-US" b="1"/>
            <a:t>Current Landscape</a:t>
          </a:r>
        </a:p>
      </dgm:t>
    </dgm:pt>
    <dgm:pt modelId="{F49E35D7-F165-47F4-B384-282E67950ED1}" type="parTrans" cxnId="{AAE28655-C6BE-4CF5-824F-A8E0105F5B72}">
      <dgm:prSet/>
      <dgm:spPr/>
      <dgm:t>
        <a:bodyPr/>
        <a:lstStyle/>
        <a:p>
          <a:endParaRPr lang="en-US"/>
        </a:p>
      </dgm:t>
    </dgm:pt>
    <dgm:pt modelId="{35D9AD8A-B20B-4FD5-BB93-3512C5092569}" type="sibTrans" cxnId="{AAE28655-C6BE-4CF5-824F-A8E0105F5B72}">
      <dgm:prSet/>
      <dgm:spPr/>
      <dgm:t>
        <a:bodyPr/>
        <a:lstStyle/>
        <a:p>
          <a:endParaRPr lang="en-US"/>
        </a:p>
      </dgm:t>
    </dgm:pt>
    <dgm:pt modelId="{F865C838-CF18-49E5-8A24-6E55142922D2}">
      <dgm:prSet phldrT="[Text]"/>
      <dgm:spPr/>
      <dgm:t>
        <a:bodyPr/>
        <a:lstStyle/>
        <a:p>
          <a:r>
            <a:rPr lang="en-US" b="1" i="0"/>
            <a:t>Institutional Grip:</a:t>
          </a:r>
          <a:r>
            <a:rPr lang="en-US" b="0" i="0"/>
            <a:t> Over 93% of shares are held by professional institutions; the retail public float is essentially negligible.</a:t>
          </a:r>
          <a:endParaRPr lang="en-US" b="0"/>
        </a:p>
      </dgm:t>
    </dgm:pt>
    <dgm:pt modelId="{BE91BE93-FE9D-4508-8FAE-9C025A544912}" type="parTrans" cxnId="{9C0F1384-FC7C-4462-B6C0-5B3B38E13DC7}">
      <dgm:prSet/>
      <dgm:spPr/>
      <dgm:t>
        <a:bodyPr/>
        <a:lstStyle/>
        <a:p>
          <a:endParaRPr lang="en-US"/>
        </a:p>
      </dgm:t>
    </dgm:pt>
    <dgm:pt modelId="{3DCA215D-B3DF-4AB3-A60E-42D533E73115}" type="sibTrans" cxnId="{9C0F1384-FC7C-4462-B6C0-5B3B38E13DC7}">
      <dgm:prSet/>
      <dgm:spPr/>
      <dgm:t>
        <a:bodyPr/>
        <a:lstStyle/>
        <a:p>
          <a:endParaRPr lang="en-US"/>
        </a:p>
      </dgm:t>
    </dgm:pt>
    <dgm:pt modelId="{A67E8BEE-2BBB-4E33-83E2-877AF4DF401E}">
      <dgm:prSet phldrT="[Text]" phldr="0"/>
      <dgm:spPr/>
      <dgm:t>
        <a:bodyPr/>
        <a:lstStyle/>
        <a:p>
          <a:pPr algn="ctr"/>
          <a:r>
            <a:rPr lang="en-US" b="1"/>
            <a:t>Why They Sell</a:t>
          </a:r>
        </a:p>
      </dgm:t>
    </dgm:pt>
    <dgm:pt modelId="{6CE2D4F2-9499-4643-9491-61C2AF573CD4}" type="parTrans" cxnId="{3AA6B87A-60AA-43BD-BC7F-F51563C53CFD}">
      <dgm:prSet/>
      <dgm:spPr/>
      <dgm:t>
        <a:bodyPr/>
        <a:lstStyle/>
        <a:p>
          <a:endParaRPr lang="en-US"/>
        </a:p>
      </dgm:t>
    </dgm:pt>
    <dgm:pt modelId="{B60A19F5-3A66-4B58-A0D6-7B6D33C5CA10}" type="sibTrans" cxnId="{3AA6B87A-60AA-43BD-BC7F-F51563C53CFD}">
      <dgm:prSet/>
      <dgm:spPr/>
      <dgm:t>
        <a:bodyPr/>
        <a:lstStyle/>
        <a:p>
          <a:endParaRPr lang="en-US"/>
        </a:p>
      </dgm:t>
    </dgm:pt>
    <dgm:pt modelId="{4E043BA4-4910-4370-B4D0-356113338759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b="1" i="0"/>
            <a:t>Immediate Liquidity at Scale: </a:t>
          </a:r>
          <a:r>
            <a:rPr lang="en-US" b="0" i="0"/>
            <a:t>Large-block holders cannot exit a position of this size in the open market without suppressing the price; a buyout offers 100% liquidity at a fixed premium.</a:t>
          </a:r>
          <a:endParaRPr lang="en-US"/>
        </a:p>
      </dgm:t>
    </dgm:pt>
    <dgm:pt modelId="{094C132C-4028-445F-9B19-21087977B25A}" type="parTrans" cxnId="{9C729FD7-8C80-49D2-9B01-5623C72E27FC}">
      <dgm:prSet/>
      <dgm:spPr/>
      <dgm:t>
        <a:bodyPr/>
        <a:lstStyle/>
        <a:p>
          <a:endParaRPr lang="en-US"/>
        </a:p>
      </dgm:t>
    </dgm:pt>
    <dgm:pt modelId="{F230B2AE-7089-41B4-A545-42A0A29F0C11}" type="sibTrans" cxnId="{9C729FD7-8C80-49D2-9B01-5623C72E27FC}">
      <dgm:prSet/>
      <dgm:spPr/>
      <dgm:t>
        <a:bodyPr/>
        <a:lstStyle/>
        <a:p>
          <a:endParaRPr lang="en-US"/>
        </a:p>
      </dgm:t>
    </dgm:pt>
    <dgm:pt modelId="{B3F7254C-020A-4A65-BC8E-FA6C8CB63651}">
      <dgm:prSet/>
      <dgm:spPr/>
      <dgm:t>
        <a:bodyPr/>
        <a:lstStyle/>
        <a:p>
          <a:endParaRPr lang="en-US" b="1"/>
        </a:p>
      </dgm:t>
    </dgm:pt>
    <dgm:pt modelId="{CFC42B9E-DCA1-4304-A9DB-55E140DD821E}" type="parTrans" cxnId="{6472C958-69DB-4F51-B2F0-A44FA5806CFB}">
      <dgm:prSet/>
      <dgm:spPr/>
      <dgm:t>
        <a:bodyPr/>
        <a:lstStyle/>
        <a:p>
          <a:endParaRPr lang="en-US"/>
        </a:p>
      </dgm:t>
    </dgm:pt>
    <dgm:pt modelId="{AAEB5665-8FB1-4359-BF44-78D872E61A7F}" type="sibTrans" cxnId="{6472C958-69DB-4F51-B2F0-A44FA5806CFB}">
      <dgm:prSet/>
      <dgm:spPr/>
      <dgm:t>
        <a:bodyPr/>
        <a:lstStyle/>
        <a:p>
          <a:endParaRPr lang="en-US"/>
        </a:p>
      </dgm:t>
    </dgm:pt>
    <dgm:pt modelId="{1AB74681-20F9-4515-AE7D-825219E7528C}">
      <dgm:prSet phldrT="[Text]"/>
      <dgm:spPr/>
      <dgm:t>
        <a:bodyPr/>
        <a:lstStyle/>
        <a:p>
          <a:r>
            <a:rPr lang="en-US" b="1" i="0"/>
            <a:t>Active Decision-Makers:</a:t>
          </a:r>
          <a:r>
            <a:rPr lang="en-US" b="0" i="0"/>
            <a:t> ~37% of voting power is concentrated among just 5 active value committees (Janus, Gates, etc.).</a:t>
          </a:r>
          <a:endParaRPr lang="en-US" b="0"/>
        </a:p>
      </dgm:t>
    </dgm:pt>
    <dgm:pt modelId="{513CCEB8-4156-4248-A36E-52F506A93D6D}" type="parTrans" cxnId="{13D6446E-A717-4B52-B259-586B2AB6B72C}">
      <dgm:prSet/>
      <dgm:spPr/>
      <dgm:t>
        <a:bodyPr/>
        <a:lstStyle/>
        <a:p>
          <a:endParaRPr lang="en-US"/>
        </a:p>
      </dgm:t>
    </dgm:pt>
    <dgm:pt modelId="{527F722D-E3F5-44AC-BCA8-6B564DF99B0E}" type="sibTrans" cxnId="{13D6446E-A717-4B52-B259-586B2AB6B72C}">
      <dgm:prSet/>
      <dgm:spPr/>
      <dgm:t>
        <a:bodyPr/>
        <a:lstStyle/>
        <a:p>
          <a:endParaRPr lang="en-US"/>
        </a:p>
      </dgm:t>
    </dgm:pt>
    <dgm:pt modelId="{343CBE23-4289-4793-8B79-0E385FF064DE}">
      <dgm:prSet phldrT="[Text]"/>
      <dgm:spPr/>
      <dgm:t>
        <a:bodyPr/>
        <a:lstStyle/>
        <a:p>
          <a:r>
            <a:rPr lang="en-US" b="1" i="0"/>
            <a:t>The Passive Floor:</a:t>
          </a:r>
          <a:r>
            <a:rPr lang="en-US" b="0" i="0"/>
            <a:t> ~20% of ownership is held by indexers (Vanguard/BlackRock) who historically follow market-leading premiums.</a:t>
          </a:r>
          <a:endParaRPr lang="en-US" b="0"/>
        </a:p>
      </dgm:t>
    </dgm:pt>
    <dgm:pt modelId="{88FA6DD3-B3D7-46D2-90C8-B3A9CA3E8B96}" type="parTrans" cxnId="{E3DA8172-616D-4AFC-93CD-8CA1D25E5035}">
      <dgm:prSet/>
      <dgm:spPr/>
      <dgm:t>
        <a:bodyPr/>
        <a:lstStyle/>
        <a:p>
          <a:endParaRPr lang="en-US"/>
        </a:p>
      </dgm:t>
    </dgm:pt>
    <dgm:pt modelId="{7CD10A3E-1949-4D56-9FE0-1951403044E8}" type="sibTrans" cxnId="{E3DA8172-616D-4AFC-93CD-8CA1D25E5035}">
      <dgm:prSet/>
      <dgm:spPr/>
      <dgm:t>
        <a:bodyPr/>
        <a:lstStyle/>
        <a:p>
          <a:endParaRPr lang="en-US"/>
        </a:p>
      </dgm:t>
    </dgm:pt>
    <dgm:pt modelId="{2D052248-E7F4-45CE-9BF6-8E54B15FF139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b="1" i="0"/>
            <a:t>Disinterested Legacy Overhang: </a:t>
          </a:r>
          <a:r>
            <a:rPr lang="en-US" b="0" i="0"/>
            <a:t>Much of the base consists of "accidental" owners from the 2021 Ziff Davis spin-off who are facing "spin-off fatigue" after years of range-bound trading.</a:t>
          </a:r>
          <a:endParaRPr lang="en-US"/>
        </a:p>
      </dgm:t>
    </dgm:pt>
    <dgm:pt modelId="{B32CF434-3F79-4B9E-AD57-14642E894C33}" type="parTrans" cxnId="{292C209F-55C4-42D5-8630-67764910FBA1}">
      <dgm:prSet/>
      <dgm:spPr/>
      <dgm:t>
        <a:bodyPr/>
        <a:lstStyle/>
        <a:p>
          <a:endParaRPr lang="en-US"/>
        </a:p>
      </dgm:t>
    </dgm:pt>
    <dgm:pt modelId="{C059CBD9-2C81-40FD-AF23-2FCADBA49319}" type="sibTrans" cxnId="{292C209F-55C4-42D5-8630-67764910FBA1}">
      <dgm:prSet/>
      <dgm:spPr/>
      <dgm:t>
        <a:bodyPr/>
        <a:lstStyle/>
        <a:p>
          <a:endParaRPr lang="en-US"/>
        </a:p>
      </dgm:t>
    </dgm:pt>
    <dgm:pt modelId="{7E100F7A-359B-4C98-9685-58D778797E42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b="1" i="0"/>
            <a:t>C-Suite Re-Incentivization:</a:t>
          </a:r>
          <a:r>
            <a:rPr lang="en-US" b="0" i="0"/>
            <a:t> With insider ownership at only 2.25%, a 20% premium creates a $2.3M+ immediate cash-out for the team, while allowing them to "roll over" into a much larger private equity incentive pool.</a:t>
          </a:r>
          <a:endParaRPr lang="en-US"/>
        </a:p>
      </dgm:t>
    </dgm:pt>
    <dgm:pt modelId="{C6CE548D-CE38-4419-AD21-267AD271CC82}" type="parTrans" cxnId="{FF03567B-95AD-44CC-BB8F-AF737AF37DD0}">
      <dgm:prSet/>
      <dgm:spPr/>
      <dgm:t>
        <a:bodyPr/>
        <a:lstStyle/>
        <a:p>
          <a:endParaRPr lang="en-US"/>
        </a:p>
      </dgm:t>
    </dgm:pt>
    <dgm:pt modelId="{53AE3253-C2F0-4A8C-9324-9F7406ED4AA8}" type="sibTrans" cxnId="{FF03567B-95AD-44CC-BB8F-AF737AF37DD0}">
      <dgm:prSet/>
      <dgm:spPr/>
      <dgm:t>
        <a:bodyPr/>
        <a:lstStyle/>
        <a:p>
          <a:endParaRPr lang="en-US"/>
        </a:p>
      </dgm:t>
    </dgm:pt>
    <dgm:pt modelId="{6B04BA07-F86E-44BE-8268-BBFF8E9C2E72}" type="pres">
      <dgm:prSet presAssocID="{379F6997-C767-4E5F-A00B-991D6C4C8768}" presName="linear" presStyleCnt="0">
        <dgm:presLayoutVars>
          <dgm:animLvl val="lvl"/>
          <dgm:resizeHandles val="exact"/>
        </dgm:presLayoutVars>
      </dgm:prSet>
      <dgm:spPr/>
    </dgm:pt>
    <dgm:pt modelId="{7F8CD68C-92ED-4FE5-A396-72865CC1587F}" type="pres">
      <dgm:prSet presAssocID="{7AB26F27-E4ED-49BB-9F11-8D3923060472}" presName="parentText" presStyleLbl="node1" presStyleIdx="0" presStyleCnt="2" custLinFactNeighborY="-3192">
        <dgm:presLayoutVars>
          <dgm:chMax val="0"/>
          <dgm:bulletEnabled val="1"/>
        </dgm:presLayoutVars>
      </dgm:prSet>
      <dgm:spPr/>
    </dgm:pt>
    <dgm:pt modelId="{74A6480D-D8A9-4FF3-B684-0F26AAD3B78A}" type="pres">
      <dgm:prSet presAssocID="{7AB26F27-E4ED-49BB-9F11-8D3923060472}" presName="childText" presStyleLbl="revTx" presStyleIdx="0" presStyleCnt="2">
        <dgm:presLayoutVars>
          <dgm:bulletEnabled val="1"/>
        </dgm:presLayoutVars>
      </dgm:prSet>
      <dgm:spPr/>
    </dgm:pt>
    <dgm:pt modelId="{6F28D025-E3FD-4BD6-A0C0-E1A030AB320D}" type="pres">
      <dgm:prSet presAssocID="{A67E8BEE-2BBB-4E33-83E2-877AF4DF401E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4035FC1E-E568-425B-81FD-790E50F1E5D3}" type="pres">
      <dgm:prSet presAssocID="{A67E8BEE-2BBB-4E33-83E2-877AF4DF401E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32E28609-7D06-4807-A0EC-7E58A04AB016}" type="presOf" srcId="{B3F7254C-020A-4A65-BC8E-FA6C8CB63651}" destId="{74A6480D-D8A9-4FF3-B684-0F26AAD3B78A}" srcOrd="0" destOrd="3" presId="urn:microsoft.com/office/officeart/2005/8/layout/vList2"/>
    <dgm:cxn modelId="{D90B6314-AB80-48D4-A72E-0D8D2B11AC7D}" type="presOf" srcId="{4E043BA4-4910-4370-B4D0-356113338759}" destId="{4035FC1E-E568-425B-81FD-790E50F1E5D3}" srcOrd="0" destOrd="0" presId="urn:microsoft.com/office/officeart/2005/8/layout/vList2"/>
    <dgm:cxn modelId="{8EC1933D-C655-4875-9115-011177C16062}" type="presOf" srcId="{1AB74681-20F9-4515-AE7D-825219E7528C}" destId="{74A6480D-D8A9-4FF3-B684-0F26AAD3B78A}" srcOrd="0" destOrd="1" presId="urn:microsoft.com/office/officeart/2005/8/layout/vList2"/>
    <dgm:cxn modelId="{96D3F865-8339-42E7-BE1D-D03B00AA988E}" type="presOf" srcId="{7E100F7A-359B-4C98-9685-58D778797E42}" destId="{4035FC1E-E568-425B-81FD-790E50F1E5D3}" srcOrd="0" destOrd="2" presId="urn:microsoft.com/office/officeart/2005/8/layout/vList2"/>
    <dgm:cxn modelId="{13D6446E-A717-4B52-B259-586B2AB6B72C}" srcId="{7AB26F27-E4ED-49BB-9F11-8D3923060472}" destId="{1AB74681-20F9-4515-AE7D-825219E7528C}" srcOrd="1" destOrd="0" parTransId="{513CCEB8-4156-4248-A36E-52F506A93D6D}" sibTransId="{527F722D-E3F5-44AC-BCA8-6B564DF99B0E}"/>
    <dgm:cxn modelId="{D4E6DE51-9B64-4A5F-97EB-B7275850E6DE}" type="presOf" srcId="{343CBE23-4289-4793-8B79-0E385FF064DE}" destId="{74A6480D-D8A9-4FF3-B684-0F26AAD3B78A}" srcOrd="0" destOrd="2" presId="urn:microsoft.com/office/officeart/2005/8/layout/vList2"/>
    <dgm:cxn modelId="{E3DA8172-616D-4AFC-93CD-8CA1D25E5035}" srcId="{7AB26F27-E4ED-49BB-9F11-8D3923060472}" destId="{343CBE23-4289-4793-8B79-0E385FF064DE}" srcOrd="2" destOrd="0" parTransId="{88FA6DD3-B3D7-46D2-90C8-B3A9CA3E8B96}" sibTransId="{7CD10A3E-1949-4D56-9FE0-1951403044E8}"/>
    <dgm:cxn modelId="{AAE28655-C6BE-4CF5-824F-A8E0105F5B72}" srcId="{379F6997-C767-4E5F-A00B-991D6C4C8768}" destId="{7AB26F27-E4ED-49BB-9F11-8D3923060472}" srcOrd="0" destOrd="0" parTransId="{F49E35D7-F165-47F4-B384-282E67950ED1}" sibTransId="{35D9AD8A-B20B-4FD5-BB93-3512C5092569}"/>
    <dgm:cxn modelId="{6472C958-69DB-4F51-B2F0-A44FA5806CFB}" srcId="{7AB26F27-E4ED-49BB-9F11-8D3923060472}" destId="{B3F7254C-020A-4A65-BC8E-FA6C8CB63651}" srcOrd="3" destOrd="0" parTransId="{CFC42B9E-DCA1-4304-A9DB-55E140DD821E}" sibTransId="{AAEB5665-8FB1-4359-BF44-78D872E61A7F}"/>
    <dgm:cxn modelId="{86452F5A-626E-4B3A-964D-70DB54B17FD1}" type="presOf" srcId="{7AB26F27-E4ED-49BB-9F11-8D3923060472}" destId="{7F8CD68C-92ED-4FE5-A396-72865CC1587F}" srcOrd="0" destOrd="0" presId="urn:microsoft.com/office/officeart/2005/8/layout/vList2"/>
    <dgm:cxn modelId="{3AA6B87A-60AA-43BD-BC7F-F51563C53CFD}" srcId="{379F6997-C767-4E5F-A00B-991D6C4C8768}" destId="{A67E8BEE-2BBB-4E33-83E2-877AF4DF401E}" srcOrd="1" destOrd="0" parTransId="{6CE2D4F2-9499-4643-9491-61C2AF573CD4}" sibTransId="{B60A19F5-3A66-4B58-A0D6-7B6D33C5CA10}"/>
    <dgm:cxn modelId="{FF03567B-95AD-44CC-BB8F-AF737AF37DD0}" srcId="{A67E8BEE-2BBB-4E33-83E2-877AF4DF401E}" destId="{7E100F7A-359B-4C98-9685-58D778797E42}" srcOrd="2" destOrd="0" parTransId="{C6CE548D-CE38-4419-AD21-267AD271CC82}" sibTransId="{53AE3253-C2F0-4A8C-9324-9F7406ED4AA8}"/>
    <dgm:cxn modelId="{9C0F1384-FC7C-4462-B6C0-5B3B38E13DC7}" srcId="{7AB26F27-E4ED-49BB-9F11-8D3923060472}" destId="{F865C838-CF18-49E5-8A24-6E55142922D2}" srcOrd="0" destOrd="0" parTransId="{BE91BE93-FE9D-4508-8FAE-9C025A544912}" sibTransId="{3DCA215D-B3DF-4AB3-A60E-42D533E73115}"/>
    <dgm:cxn modelId="{78D7C48F-F21F-4353-BA95-BF56583127A9}" type="presOf" srcId="{A67E8BEE-2BBB-4E33-83E2-877AF4DF401E}" destId="{6F28D025-E3FD-4BD6-A0C0-E1A030AB320D}" srcOrd="0" destOrd="0" presId="urn:microsoft.com/office/officeart/2005/8/layout/vList2"/>
    <dgm:cxn modelId="{3145D59B-7D08-43E9-9A8C-D7F8BF6918B1}" type="presOf" srcId="{F865C838-CF18-49E5-8A24-6E55142922D2}" destId="{74A6480D-D8A9-4FF3-B684-0F26AAD3B78A}" srcOrd="0" destOrd="0" presId="urn:microsoft.com/office/officeart/2005/8/layout/vList2"/>
    <dgm:cxn modelId="{292C209F-55C4-42D5-8630-67764910FBA1}" srcId="{A67E8BEE-2BBB-4E33-83E2-877AF4DF401E}" destId="{2D052248-E7F4-45CE-9BF6-8E54B15FF139}" srcOrd="1" destOrd="0" parTransId="{B32CF434-3F79-4B9E-AD57-14642E894C33}" sibTransId="{C059CBD9-2C81-40FD-AF23-2FCADBA49319}"/>
    <dgm:cxn modelId="{9C729FD7-8C80-49D2-9B01-5623C72E27FC}" srcId="{A67E8BEE-2BBB-4E33-83E2-877AF4DF401E}" destId="{4E043BA4-4910-4370-B4D0-356113338759}" srcOrd="0" destOrd="0" parTransId="{094C132C-4028-445F-9B19-21087977B25A}" sibTransId="{F230B2AE-7089-41B4-A545-42A0A29F0C11}"/>
    <dgm:cxn modelId="{799246E9-D9D6-40DD-89A5-B1B5D8DE285A}" type="presOf" srcId="{379F6997-C767-4E5F-A00B-991D6C4C8768}" destId="{6B04BA07-F86E-44BE-8268-BBFF8E9C2E72}" srcOrd="0" destOrd="0" presId="urn:microsoft.com/office/officeart/2005/8/layout/vList2"/>
    <dgm:cxn modelId="{8EEF56FB-5B2B-4A8B-8F34-B6D52C89BDB6}" type="presOf" srcId="{2D052248-E7F4-45CE-9BF6-8E54B15FF139}" destId="{4035FC1E-E568-425B-81FD-790E50F1E5D3}" srcOrd="0" destOrd="1" presId="urn:microsoft.com/office/officeart/2005/8/layout/vList2"/>
    <dgm:cxn modelId="{75493CFF-A4EE-4701-8054-63C954BBDE0C}" type="presParOf" srcId="{6B04BA07-F86E-44BE-8268-BBFF8E9C2E72}" destId="{7F8CD68C-92ED-4FE5-A396-72865CC1587F}" srcOrd="0" destOrd="0" presId="urn:microsoft.com/office/officeart/2005/8/layout/vList2"/>
    <dgm:cxn modelId="{D4D39349-EA97-4563-A494-B23DC2C5783F}" type="presParOf" srcId="{6B04BA07-F86E-44BE-8268-BBFF8E9C2E72}" destId="{74A6480D-D8A9-4FF3-B684-0F26AAD3B78A}" srcOrd="1" destOrd="0" presId="urn:microsoft.com/office/officeart/2005/8/layout/vList2"/>
    <dgm:cxn modelId="{BD85463F-319E-46E0-9093-2978F2F3E601}" type="presParOf" srcId="{6B04BA07-F86E-44BE-8268-BBFF8E9C2E72}" destId="{6F28D025-E3FD-4BD6-A0C0-E1A030AB320D}" srcOrd="2" destOrd="0" presId="urn:microsoft.com/office/officeart/2005/8/layout/vList2"/>
    <dgm:cxn modelId="{D2376A7E-309E-480B-9413-D74016A7989C}" type="presParOf" srcId="{6B04BA07-F86E-44BE-8268-BBFF8E9C2E72}" destId="{4035FC1E-E568-425B-81FD-790E50F1E5D3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46ADAF1D-D0EA-4B61-AF0A-FF6E55E3313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8C05BAC-E34F-499C-BC0A-815D07D5242E}">
      <dgm:prSet phldrT="[Text]" phldr="0"/>
      <dgm:spPr/>
      <dgm:t>
        <a:bodyPr/>
        <a:lstStyle/>
        <a:p>
          <a:r>
            <a:rPr lang="en-US" b="1"/>
            <a:t>Entry</a:t>
          </a:r>
        </a:p>
      </dgm:t>
    </dgm:pt>
    <dgm:pt modelId="{966471DB-B78F-49B4-BF74-BF5BF3871CB0}" type="parTrans" cxnId="{9D183057-941B-456F-ACF7-6FBCA1302907}">
      <dgm:prSet/>
      <dgm:spPr/>
      <dgm:t>
        <a:bodyPr/>
        <a:lstStyle/>
        <a:p>
          <a:endParaRPr lang="en-US"/>
        </a:p>
      </dgm:t>
    </dgm:pt>
    <dgm:pt modelId="{4133A412-E3D5-4377-A707-3E2494B06A7D}" type="sibTrans" cxnId="{9D183057-941B-456F-ACF7-6FBCA1302907}">
      <dgm:prSet/>
      <dgm:spPr/>
      <dgm:t>
        <a:bodyPr/>
        <a:lstStyle/>
        <a:p>
          <a:endParaRPr lang="en-US"/>
        </a:p>
      </dgm:t>
    </dgm:pt>
    <dgm:pt modelId="{36C8DD4C-CFCC-4ABD-B457-B68048FE4B14}">
      <dgm:prSet phldrT="[Text]" phldr="0"/>
      <dgm:spPr/>
      <dgm:t>
        <a:bodyPr/>
        <a:lstStyle/>
        <a:p>
          <a:r>
            <a:rPr lang="en-US"/>
            <a:t>Health Care “Telecom/Fax Utility”</a:t>
          </a:r>
        </a:p>
      </dgm:t>
    </dgm:pt>
    <dgm:pt modelId="{45E5E493-6479-421E-9777-BD50C2C8D43F}" type="parTrans" cxnId="{B2343EF8-A496-4A90-81E7-F2EB8C71856B}">
      <dgm:prSet/>
      <dgm:spPr/>
      <dgm:t>
        <a:bodyPr/>
        <a:lstStyle/>
        <a:p>
          <a:endParaRPr lang="en-US"/>
        </a:p>
      </dgm:t>
    </dgm:pt>
    <dgm:pt modelId="{E9CAD994-A656-40EE-B801-056DD4726AB7}" type="sibTrans" cxnId="{B2343EF8-A496-4A90-81E7-F2EB8C71856B}">
      <dgm:prSet/>
      <dgm:spPr/>
      <dgm:t>
        <a:bodyPr/>
        <a:lstStyle/>
        <a:p>
          <a:endParaRPr lang="en-US"/>
        </a:p>
      </dgm:t>
    </dgm:pt>
    <dgm:pt modelId="{43978A17-A555-4766-829D-108F3FF8B755}">
      <dgm:prSet phldrT="[Text]" phldr="0"/>
      <dgm:spPr/>
      <dgm:t>
        <a:bodyPr/>
        <a:lstStyle/>
        <a:p>
          <a:r>
            <a:rPr lang="en-US" b="1"/>
            <a:t>Exit</a:t>
          </a:r>
        </a:p>
      </dgm:t>
    </dgm:pt>
    <dgm:pt modelId="{EC54BCAF-9D65-459F-B591-AFA2D91CD5BF}" type="parTrans" cxnId="{109DC9F5-8E5C-479D-A39B-0BCCBDEAC401}">
      <dgm:prSet/>
      <dgm:spPr/>
      <dgm:t>
        <a:bodyPr/>
        <a:lstStyle/>
        <a:p>
          <a:endParaRPr lang="en-US"/>
        </a:p>
      </dgm:t>
    </dgm:pt>
    <dgm:pt modelId="{EC2843EA-789D-45A0-AB97-9BE31535F0F6}" type="sibTrans" cxnId="{109DC9F5-8E5C-479D-A39B-0BCCBDEAC401}">
      <dgm:prSet/>
      <dgm:spPr/>
      <dgm:t>
        <a:bodyPr/>
        <a:lstStyle/>
        <a:p>
          <a:endParaRPr lang="en-US"/>
        </a:p>
      </dgm:t>
    </dgm:pt>
    <dgm:pt modelId="{67F805DC-2D59-48A8-BD5A-56197A9DB70C}">
      <dgm:prSet phldrT="[Text]" phldr="0"/>
      <dgm:spPr/>
      <dgm:t>
        <a:bodyPr/>
        <a:lstStyle/>
        <a:p>
          <a:r>
            <a:rPr lang="en-US"/>
            <a:t>Health care “Business Intelligence” Hub</a:t>
          </a:r>
        </a:p>
      </dgm:t>
    </dgm:pt>
    <dgm:pt modelId="{BB95C6A8-A371-4EAB-B932-4000B7751B77}" type="parTrans" cxnId="{A6BD0109-8370-401E-890D-874150E55A9C}">
      <dgm:prSet/>
      <dgm:spPr/>
      <dgm:t>
        <a:bodyPr/>
        <a:lstStyle/>
        <a:p>
          <a:endParaRPr lang="en-US"/>
        </a:p>
      </dgm:t>
    </dgm:pt>
    <dgm:pt modelId="{A828CDC8-5500-434B-B705-12491D1FACEB}" type="sibTrans" cxnId="{A6BD0109-8370-401E-890D-874150E55A9C}">
      <dgm:prSet/>
      <dgm:spPr/>
      <dgm:t>
        <a:bodyPr/>
        <a:lstStyle/>
        <a:p>
          <a:endParaRPr lang="en-US"/>
        </a:p>
      </dgm:t>
    </dgm:pt>
    <dgm:pt modelId="{B3C56063-DD66-4299-80F0-63D13857319F}" type="pres">
      <dgm:prSet presAssocID="{46ADAF1D-D0EA-4B61-AF0A-FF6E55E3313B}" presName="linear" presStyleCnt="0">
        <dgm:presLayoutVars>
          <dgm:animLvl val="lvl"/>
          <dgm:resizeHandles val="exact"/>
        </dgm:presLayoutVars>
      </dgm:prSet>
      <dgm:spPr/>
    </dgm:pt>
    <dgm:pt modelId="{AF52BA7C-AFBE-4732-B528-7F2C322684B8}" type="pres">
      <dgm:prSet presAssocID="{88C05BAC-E34F-499C-BC0A-815D07D5242E}" presName="parentText" presStyleLbl="node1" presStyleIdx="0" presStyleCnt="2" custLinFactNeighborY="-232">
        <dgm:presLayoutVars>
          <dgm:chMax val="0"/>
          <dgm:bulletEnabled val="1"/>
        </dgm:presLayoutVars>
      </dgm:prSet>
      <dgm:spPr/>
    </dgm:pt>
    <dgm:pt modelId="{AAD2E4A0-E08E-4B3E-AF01-DC52D625C47F}" type="pres">
      <dgm:prSet presAssocID="{88C05BAC-E34F-499C-BC0A-815D07D5242E}" presName="childText" presStyleLbl="revTx" presStyleIdx="0" presStyleCnt="2">
        <dgm:presLayoutVars>
          <dgm:bulletEnabled val="1"/>
        </dgm:presLayoutVars>
      </dgm:prSet>
      <dgm:spPr/>
    </dgm:pt>
    <dgm:pt modelId="{76849030-331A-4E8C-921E-09BE76FC10ED}" type="pres">
      <dgm:prSet presAssocID="{43978A17-A555-4766-829D-108F3FF8B755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D2FEA247-2788-4190-8B8D-F8D3CF642B4E}" type="pres">
      <dgm:prSet presAssocID="{43978A17-A555-4766-829D-108F3FF8B755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A6BD0109-8370-401E-890D-874150E55A9C}" srcId="{43978A17-A555-4766-829D-108F3FF8B755}" destId="{67F805DC-2D59-48A8-BD5A-56197A9DB70C}" srcOrd="0" destOrd="0" parTransId="{BB95C6A8-A371-4EAB-B932-4000B7751B77}" sibTransId="{A828CDC8-5500-434B-B705-12491D1FACEB}"/>
    <dgm:cxn modelId="{7986DE11-C090-4780-B16F-991F9862F8E2}" type="presOf" srcId="{43978A17-A555-4766-829D-108F3FF8B755}" destId="{76849030-331A-4E8C-921E-09BE76FC10ED}" srcOrd="0" destOrd="0" presId="urn:microsoft.com/office/officeart/2005/8/layout/vList2"/>
    <dgm:cxn modelId="{ED219745-F331-445C-AEB0-B5DBFE7E73BC}" type="presOf" srcId="{67F805DC-2D59-48A8-BD5A-56197A9DB70C}" destId="{D2FEA247-2788-4190-8B8D-F8D3CF642B4E}" srcOrd="0" destOrd="0" presId="urn:microsoft.com/office/officeart/2005/8/layout/vList2"/>
    <dgm:cxn modelId="{9D183057-941B-456F-ACF7-6FBCA1302907}" srcId="{46ADAF1D-D0EA-4B61-AF0A-FF6E55E3313B}" destId="{88C05BAC-E34F-499C-BC0A-815D07D5242E}" srcOrd="0" destOrd="0" parTransId="{966471DB-B78F-49B4-BF74-BF5BF3871CB0}" sibTransId="{4133A412-E3D5-4377-A707-3E2494B06A7D}"/>
    <dgm:cxn modelId="{008E539E-86E4-4C80-AD9C-2E9B3F3E9C4A}" type="presOf" srcId="{46ADAF1D-D0EA-4B61-AF0A-FF6E55E3313B}" destId="{B3C56063-DD66-4299-80F0-63D13857319F}" srcOrd="0" destOrd="0" presId="urn:microsoft.com/office/officeart/2005/8/layout/vList2"/>
    <dgm:cxn modelId="{9E05E4C0-5763-4771-9FE2-E63480B42EA9}" type="presOf" srcId="{36C8DD4C-CFCC-4ABD-B457-B68048FE4B14}" destId="{AAD2E4A0-E08E-4B3E-AF01-DC52D625C47F}" srcOrd="0" destOrd="0" presId="urn:microsoft.com/office/officeart/2005/8/layout/vList2"/>
    <dgm:cxn modelId="{D41FFCDA-4C5F-4948-9AD7-F499B553C71C}" type="presOf" srcId="{88C05BAC-E34F-499C-BC0A-815D07D5242E}" destId="{AF52BA7C-AFBE-4732-B528-7F2C322684B8}" srcOrd="0" destOrd="0" presId="urn:microsoft.com/office/officeart/2005/8/layout/vList2"/>
    <dgm:cxn modelId="{109DC9F5-8E5C-479D-A39B-0BCCBDEAC401}" srcId="{46ADAF1D-D0EA-4B61-AF0A-FF6E55E3313B}" destId="{43978A17-A555-4766-829D-108F3FF8B755}" srcOrd="1" destOrd="0" parTransId="{EC54BCAF-9D65-459F-B591-AFA2D91CD5BF}" sibTransId="{EC2843EA-789D-45A0-AB97-9BE31535F0F6}"/>
    <dgm:cxn modelId="{B2343EF8-A496-4A90-81E7-F2EB8C71856B}" srcId="{88C05BAC-E34F-499C-BC0A-815D07D5242E}" destId="{36C8DD4C-CFCC-4ABD-B457-B68048FE4B14}" srcOrd="0" destOrd="0" parTransId="{45E5E493-6479-421E-9777-BD50C2C8D43F}" sibTransId="{E9CAD994-A656-40EE-B801-056DD4726AB7}"/>
    <dgm:cxn modelId="{4B369653-1630-4A72-ADA5-DD7924C3D5AD}" type="presParOf" srcId="{B3C56063-DD66-4299-80F0-63D13857319F}" destId="{AF52BA7C-AFBE-4732-B528-7F2C322684B8}" srcOrd="0" destOrd="0" presId="urn:microsoft.com/office/officeart/2005/8/layout/vList2"/>
    <dgm:cxn modelId="{3658E68A-0D3A-4DA0-A5F3-29D5EE57F369}" type="presParOf" srcId="{B3C56063-DD66-4299-80F0-63D13857319F}" destId="{AAD2E4A0-E08E-4B3E-AF01-DC52D625C47F}" srcOrd="1" destOrd="0" presId="urn:microsoft.com/office/officeart/2005/8/layout/vList2"/>
    <dgm:cxn modelId="{1136B848-D9C7-4AAA-891A-5C7E98DA6A20}" type="presParOf" srcId="{B3C56063-DD66-4299-80F0-63D13857319F}" destId="{76849030-331A-4E8C-921E-09BE76FC10ED}" srcOrd="2" destOrd="0" presId="urn:microsoft.com/office/officeart/2005/8/layout/vList2"/>
    <dgm:cxn modelId="{047DE2CD-F5FE-4D17-812B-737D61AE0999}" type="presParOf" srcId="{B3C56063-DD66-4299-80F0-63D13857319F}" destId="{D2FEA247-2788-4190-8B8D-F8D3CF642B4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9BBD9BA8-DECC-4DFB-BA13-7555D3264330}" type="doc">
      <dgm:prSet loTypeId="urn:microsoft.com/office/officeart/2005/8/layout/vList4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1F2B64EB-C558-42D1-976E-0F6C884EE6E2}">
      <dgm:prSet phldrT="[Text]"/>
      <dgm:spPr>
        <a:ln>
          <a:solidFill>
            <a:schemeClr val="accent1"/>
          </a:solidFill>
        </a:ln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b="1" i="0"/>
            <a:t>Complete Transformation</a:t>
          </a:r>
          <a:r>
            <a:rPr lang="en-US" b="1"/>
            <a:t> </a:t>
          </a:r>
          <a:endParaRPr lang="en-US"/>
        </a:p>
      </dgm:t>
    </dgm:pt>
    <dgm:pt modelId="{B1934487-F452-4568-8D19-993FA2F80B3A}" type="parTrans" cxnId="{02FA9572-82F7-4CBB-9F41-F5E75B00B061}">
      <dgm:prSet/>
      <dgm:spPr/>
      <dgm:t>
        <a:bodyPr/>
        <a:lstStyle/>
        <a:p>
          <a:endParaRPr lang="en-US"/>
        </a:p>
      </dgm:t>
    </dgm:pt>
    <dgm:pt modelId="{9F5ED227-EE8A-48A0-9694-C8634C2B59E3}" type="sibTrans" cxnId="{02FA9572-82F7-4CBB-9F41-F5E75B00B061}">
      <dgm:prSet/>
      <dgm:spPr/>
      <dgm:t>
        <a:bodyPr/>
        <a:lstStyle/>
        <a:p>
          <a:endParaRPr lang="en-US"/>
        </a:p>
      </dgm:t>
    </dgm:pt>
    <dgm:pt modelId="{CC9E91A3-1E73-46F4-BBCD-F4DC613EFF28}">
      <dgm:prSet phldrT="[Text]"/>
      <dgm:spPr>
        <a:ln>
          <a:solidFill>
            <a:schemeClr val="accent1"/>
          </a:solidFill>
        </a:ln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b="1"/>
            <a:t>The Outcome:</a:t>
          </a:r>
          <a:r>
            <a:rPr lang="en-US"/>
            <a:t> </a:t>
          </a:r>
          <a:r>
            <a:rPr lang="en-US" b="0"/>
            <a:t>We have successfully transitioned Consensus from a "Legacy Fax" provider to a mission-critical Healthcare Intelligence Platform.</a:t>
          </a:r>
        </a:p>
      </dgm:t>
    </dgm:pt>
    <dgm:pt modelId="{A96E9519-56F0-4596-AF4D-4AF0DB984181}" type="parTrans" cxnId="{A1F47F68-5D50-4988-8B3B-B20C5A0C9625}">
      <dgm:prSet/>
      <dgm:spPr/>
      <dgm:t>
        <a:bodyPr/>
        <a:lstStyle/>
        <a:p>
          <a:endParaRPr lang="en-US"/>
        </a:p>
      </dgm:t>
    </dgm:pt>
    <dgm:pt modelId="{ADD61BFC-E04F-4C1A-A2C2-35E5EBFC3201}" type="sibTrans" cxnId="{A1F47F68-5D50-4988-8B3B-B20C5A0C9625}">
      <dgm:prSet/>
      <dgm:spPr/>
      <dgm:t>
        <a:bodyPr/>
        <a:lstStyle/>
        <a:p>
          <a:endParaRPr lang="en-US"/>
        </a:p>
      </dgm:t>
    </dgm:pt>
    <dgm:pt modelId="{679C8DEF-8585-449A-8CF0-82C93C67BEB7}">
      <dgm:prSet/>
      <dgm:spPr>
        <a:ln>
          <a:solidFill>
            <a:schemeClr val="accent1"/>
          </a:solidFill>
        </a:ln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b="1"/>
            <a:t>Layered Value:</a:t>
          </a:r>
          <a:r>
            <a:rPr lang="en-US"/>
            <a:t> </a:t>
          </a:r>
          <a:r>
            <a:rPr lang="en-US" b="0"/>
            <a:t>Following our roadmap, we have moved from simple data transmission to AI-driven Data Extraction and Interoperability</a:t>
          </a:r>
          <a:r>
            <a:rPr lang="en-US"/>
            <a:t>.</a:t>
          </a:r>
        </a:p>
      </dgm:t>
    </dgm:pt>
    <dgm:pt modelId="{41AD1F34-C9B0-4C5F-A06E-907F2EBD660A}" type="parTrans" cxnId="{CC2899A7-C352-4F46-946B-FFFF0E2AB6C1}">
      <dgm:prSet/>
      <dgm:spPr/>
      <dgm:t>
        <a:bodyPr/>
        <a:lstStyle/>
        <a:p>
          <a:endParaRPr lang="en-US"/>
        </a:p>
      </dgm:t>
    </dgm:pt>
    <dgm:pt modelId="{A8932C71-619B-4A68-B8A4-79CDD40DA02B}" type="sibTrans" cxnId="{CC2899A7-C352-4F46-946B-FFFF0E2AB6C1}">
      <dgm:prSet/>
      <dgm:spPr/>
      <dgm:t>
        <a:bodyPr/>
        <a:lstStyle/>
        <a:p>
          <a:endParaRPr lang="en-US"/>
        </a:p>
      </dgm:t>
    </dgm:pt>
    <dgm:pt modelId="{09D7E038-690C-4311-B831-0D0BB10C3842}">
      <dgm:prSet/>
      <dgm:spPr>
        <a:ln>
          <a:solidFill>
            <a:schemeClr val="accent1"/>
          </a:solidFill>
        </a:ln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b="1"/>
            <a:t>Network Effect:</a:t>
          </a:r>
          <a:r>
            <a:rPr lang="en-US"/>
            <a:t> With the largest secure clinical exchange network, Consensus is now an essential "plug-in" for EMR systems and Big Tech/AI to solve real world problems.</a:t>
          </a:r>
        </a:p>
      </dgm:t>
    </dgm:pt>
    <dgm:pt modelId="{B136A193-143B-4105-ADC8-1F839936F676}" type="parTrans" cxnId="{46CF2EA0-702D-B64F-9CB2-EB6E5648CA68}">
      <dgm:prSet/>
      <dgm:spPr/>
      <dgm:t>
        <a:bodyPr/>
        <a:lstStyle/>
        <a:p>
          <a:endParaRPr lang="en-US"/>
        </a:p>
      </dgm:t>
    </dgm:pt>
    <dgm:pt modelId="{E958866B-AF15-448F-866B-208BC5E3CE11}" type="sibTrans" cxnId="{46CF2EA0-702D-B64F-9CB2-EB6E5648CA68}">
      <dgm:prSet/>
      <dgm:spPr/>
      <dgm:t>
        <a:bodyPr/>
        <a:lstStyle/>
        <a:p>
          <a:endParaRPr lang="en-US"/>
        </a:p>
      </dgm:t>
    </dgm:pt>
    <dgm:pt modelId="{655638E8-6343-48FF-BF4A-522E351B9966}" type="pres">
      <dgm:prSet presAssocID="{9BBD9BA8-DECC-4DFB-BA13-7555D3264330}" presName="linear" presStyleCnt="0">
        <dgm:presLayoutVars>
          <dgm:dir/>
          <dgm:resizeHandles val="exact"/>
        </dgm:presLayoutVars>
      </dgm:prSet>
      <dgm:spPr/>
    </dgm:pt>
    <dgm:pt modelId="{ABBECD09-168B-4960-8393-E02FF635F1D3}" type="pres">
      <dgm:prSet presAssocID="{1F2B64EB-C558-42D1-976E-0F6C884EE6E2}" presName="comp" presStyleCnt="0"/>
      <dgm:spPr/>
    </dgm:pt>
    <dgm:pt modelId="{8F1BA6FA-01A8-498D-A0F5-E8E7BC13FF50}" type="pres">
      <dgm:prSet presAssocID="{1F2B64EB-C558-42D1-976E-0F6C884EE6E2}" presName="box" presStyleLbl="node1" presStyleIdx="0" presStyleCnt="1" custLinFactNeighborX="11946" custLinFactNeighborY="-5570"/>
      <dgm:spPr/>
    </dgm:pt>
    <dgm:pt modelId="{CD47F03B-A8B2-41C7-9947-626F6BFF57CA}" type="pres">
      <dgm:prSet presAssocID="{1F2B64EB-C558-42D1-976E-0F6C884EE6E2}" presName="img" presStyleLbl="fgImgPlace1" presStyleIdx="0" presStyleCnt="1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l="-2000" r="-2000"/>
          </a:stretch>
        </a:blipFill>
        <a:ln>
          <a:solidFill>
            <a:schemeClr val="accent1"/>
          </a:solidFill>
        </a:ln>
      </dgm:spPr>
      <dgm:extLst>
        <a:ext uri="{E40237B7-FDA0-4F09-8148-C483321AD2D9}">
          <dgm14:cNvPr xmlns:dgm14="http://schemas.microsoft.com/office/drawing/2010/diagram" id="0" name="" descr="Hockey Stick Curve Graph with solid fill"/>
        </a:ext>
      </dgm:extLst>
    </dgm:pt>
    <dgm:pt modelId="{4659B0FD-1B33-4784-81BE-16967A7CE650}" type="pres">
      <dgm:prSet presAssocID="{1F2B64EB-C558-42D1-976E-0F6C884EE6E2}" presName="text" presStyleLbl="node1" presStyleIdx="0" presStyleCnt="1">
        <dgm:presLayoutVars>
          <dgm:bulletEnabled val="1"/>
        </dgm:presLayoutVars>
      </dgm:prSet>
      <dgm:spPr/>
    </dgm:pt>
  </dgm:ptLst>
  <dgm:cxnLst>
    <dgm:cxn modelId="{15F9B822-6CD3-430B-91CD-8187AC5CD6D7}" type="presOf" srcId="{9BBD9BA8-DECC-4DFB-BA13-7555D3264330}" destId="{655638E8-6343-48FF-BF4A-522E351B9966}" srcOrd="0" destOrd="0" presId="urn:microsoft.com/office/officeart/2005/8/layout/vList4"/>
    <dgm:cxn modelId="{98030825-F654-3F45-AA7D-068069B0949A}" type="presOf" srcId="{09D7E038-690C-4311-B831-0D0BB10C3842}" destId="{4659B0FD-1B33-4784-81BE-16967A7CE650}" srcOrd="1" destOrd="3" presId="urn:microsoft.com/office/officeart/2005/8/layout/vList4"/>
    <dgm:cxn modelId="{A1F47F68-5D50-4988-8B3B-B20C5A0C9625}" srcId="{1F2B64EB-C558-42D1-976E-0F6C884EE6E2}" destId="{CC9E91A3-1E73-46F4-BBCD-F4DC613EFF28}" srcOrd="0" destOrd="0" parTransId="{A96E9519-56F0-4596-AF4D-4AF0DB984181}" sibTransId="{ADD61BFC-E04F-4C1A-A2C2-35E5EBFC3201}"/>
    <dgm:cxn modelId="{721D4771-505C-41CF-838A-25B66F5195D9}" type="presOf" srcId="{1F2B64EB-C558-42D1-976E-0F6C884EE6E2}" destId="{4659B0FD-1B33-4784-81BE-16967A7CE650}" srcOrd="1" destOrd="0" presId="urn:microsoft.com/office/officeart/2005/8/layout/vList4"/>
    <dgm:cxn modelId="{02FA9572-82F7-4CBB-9F41-F5E75B00B061}" srcId="{9BBD9BA8-DECC-4DFB-BA13-7555D3264330}" destId="{1F2B64EB-C558-42D1-976E-0F6C884EE6E2}" srcOrd="0" destOrd="0" parTransId="{B1934487-F452-4568-8D19-993FA2F80B3A}" sibTransId="{9F5ED227-EE8A-48A0-9694-C8634C2B59E3}"/>
    <dgm:cxn modelId="{DF89BE56-0349-3F4B-A452-8B1FB26627CF}" type="presOf" srcId="{09D7E038-690C-4311-B831-0D0BB10C3842}" destId="{8F1BA6FA-01A8-498D-A0F5-E8E7BC13FF50}" srcOrd="0" destOrd="3" presId="urn:microsoft.com/office/officeart/2005/8/layout/vList4"/>
    <dgm:cxn modelId="{3D5F797B-3A59-4C6C-93FE-C1AC2766A42B}" type="presOf" srcId="{CC9E91A3-1E73-46F4-BBCD-F4DC613EFF28}" destId="{8F1BA6FA-01A8-498D-A0F5-E8E7BC13FF50}" srcOrd="0" destOrd="1" presId="urn:microsoft.com/office/officeart/2005/8/layout/vList4"/>
    <dgm:cxn modelId="{C145C29F-5FA1-844A-84C6-EEFAE2257ED4}" type="presOf" srcId="{679C8DEF-8585-449A-8CF0-82C93C67BEB7}" destId="{8F1BA6FA-01A8-498D-A0F5-E8E7BC13FF50}" srcOrd="0" destOrd="2" presId="urn:microsoft.com/office/officeart/2005/8/layout/vList4"/>
    <dgm:cxn modelId="{46CF2EA0-702D-B64F-9CB2-EB6E5648CA68}" srcId="{1F2B64EB-C558-42D1-976E-0F6C884EE6E2}" destId="{09D7E038-690C-4311-B831-0D0BB10C3842}" srcOrd="2" destOrd="0" parTransId="{B136A193-143B-4105-ADC8-1F839936F676}" sibTransId="{E958866B-AF15-448F-866B-208BC5E3CE11}"/>
    <dgm:cxn modelId="{CC2899A7-C352-4F46-946B-FFFF0E2AB6C1}" srcId="{1F2B64EB-C558-42D1-976E-0F6C884EE6E2}" destId="{679C8DEF-8585-449A-8CF0-82C93C67BEB7}" srcOrd="1" destOrd="0" parTransId="{41AD1F34-C9B0-4C5F-A06E-907F2EBD660A}" sibTransId="{A8932C71-619B-4A68-B8A4-79CDD40DA02B}"/>
    <dgm:cxn modelId="{F60B8EC3-2B5B-411E-BE36-D57B1C7F128F}" type="presOf" srcId="{1F2B64EB-C558-42D1-976E-0F6C884EE6E2}" destId="{8F1BA6FA-01A8-498D-A0F5-E8E7BC13FF50}" srcOrd="0" destOrd="0" presId="urn:microsoft.com/office/officeart/2005/8/layout/vList4"/>
    <dgm:cxn modelId="{0FE86DDE-AC9C-4DA3-92A6-3F8AC84A8101}" type="presOf" srcId="{CC9E91A3-1E73-46F4-BBCD-F4DC613EFF28}" destId="{4659B0FD-1B33-4784-81BE-16967A7CE650}" srcOrd="1" destOrd="1" presId="urn:microsoft.com/office/officeart/2005/8/layout/vList4"/>
    <dgm:cxn modelId="{A999E4F8-0C10-4646-8129-70B9E4C374B2}" type="presOf" srcId="{679C8DEF-8585-449A-8CF0-82C93C67BEB7}" destId="{4659B0FD-1B33-4784-81BE-16967A7CE650}" srcOrd="1" destOrd="2" presId="urn:microsoft.com/office/officeart/2005/8/layout/vList4"/>
    <dgm:cxn modelId="{69F1A58F-E8EC-4953-B4CC-27C55F86236F}" type="presParOf" srcId="{655638E8-6343-48FF-BF4A-522E351B9966}" destId="{ABBECD09-168B-4960-8393-E02FF635F1D3}" srcOrd="0" destOrd="0" presId="urn:microsoft.com/office/officeart/2005/8/layout/vList4"/>
    <dgm:cxn modelId="{BC6A544B-8174-4AC0-AB21-349ECD895D25}" type="presParOf" srcId="{ABBECD09-168B-4960-8393-E02FF635F1D3}" destId="{8F1BA6FA-01A8-498D-A0F5-E8E7BC13FF50}" srcOrd="0" destOrd="0" presId="urn:microsoft.com/office/officeart/2005/8/layout/vList4"/>
    <dgm:cxn modelId="{9AF5ED13-60DB-4543-8F7B-924128FA8940}" type="presParOf" srcId="{ABBECD09-168B-4960-8393-E02FF635F1D3}" destId="{CD47F03B-A8B2-41C7-9947-626F6BFF57CA}" srcOrd="1" destOrd="0" presId="urn:microsoft.com/office/officeart/2005/8/layout/vList4"/>
    <dgm:cxn modelId="{0930FF42-29A3-4EB9-80B6-DA5AFB5CD7E6}" type="presParOf" srcId="{ABBECD09-168B-4960-8393-E02FF635F1D3}" destId="{4659B0FD-1B33-4784-81BE-16967A7CE650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24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933064F-3995-417C-AD29-E7F2AF2C3192}" type="doc">
      <dgm:prSet loTypeId="urn:microsoft.com/office/officeart/2005/8/layout/process1" loCatId="process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10A41990-70FD-463D-AB84-9B3AB85D0416}">
      <dgm:prSet phldrT="[Text]" phldr="0"/>
      <dgm:spPr/>
      <dgm:t>
        <a:bodyPr/>
        <a:lstStyle/>
        <a:p>
          <a:r>
            <a:rPr lang="en-US"/>
            <a:t>Record uploaded</a:t>
          </a:r>
        </a:p>
      </dgm:t>
    </dgm:pt>
    <dgm:pt modelId="{C038AD11-0003-4B06-B5BA-217B4DC46AE9}" type="parTrans" cxnId="{0AE5C33C-70B4-475D-A70E-C1598D1F7E2F}">
      <dgm:prSet/>
      <dgm:spPr/>
      <dgm:t>
        <a:bodyPr/>
        <a:lstStyle/>
        <a:p>
          <a:endParaRPr lang="en-US"/>
        </a:p>
      </dgm:t>
    </dgm:pt>
    <dgm:pt modelId="{4E9F2E3F-3ED2-478C-BFA3-760999D4A92C}" type="sibTrans" cxnId="{0AE5C33C-70B4-475D-A70E-C1598D1F7E2F}">
      <dgm:prSet/>
      <dgm:spPr/>
      <dgm:t>
        <a:bodyPr/>
        <a:lstStyle/>
        <a:p>
          <a:endParaRPr lang="en-US"/>
        </a:p>
      </dgm:t>
    </dgm:pt>
    <dgm:pt modelId="{7E057E89-94F0-48DA-9537-EB5078016550}">
      <dgm:prSet phldrT="[Text]" phldr="0"/>
      <dgm:spPr/>
      <dgm:t>
        <a:bodyPr/>
        <a:lstStyle/>
        <a:p>
          <a:r>
            <a:rPr lang="en-US"/>
            <a:t>Record sent via cloud fax</a:t>
          </a:r>
        </a:p>
      </dgm:t>
    </dgm:pt>
    <dgm:pt modelId="{92A59E1B-7570-43D9-A653-44BDDE67FC05}" type="parTrans" cxnId="{3576D313-B7C7-4322-8860-72CBB5E415B8}">
      <dgm:prSet/>
      <dgm:spPr/>
      <dgm:t>
        <a:bodyPr/>
        <a:lstStyle/>
        <a:p>
          <a:endParaRPr lang="en-US"/>
        </a:p>
      </dgm:t>
    </dgm:pt>
    <dgm:pt modelId="{F06CF0BB-E16B-4A97-A265-0A6F2266548C}" type="sibTrans" cxnId="{3576D313-B7C7-4322-8860-72CBB5E415B8}">
      <dgm:prSet/>
      <dgm:spPr/>
      <dgm:t>
        <a:bodyPr/>
        <a:lstStyle/>
        <a:p>
          <a:endParaRPr lang="en-US"/>
        </a:p>
      </dgm:t>
    </dgm:pt>
    <dgm:pt modelId="{D0189077-3FF2-4AEF-A848-B718650B3F39}">
      <dgm:prSet phldrT="[Text]" phldr="0"/>
      <dgm:spPr/>
      <dgm:t>
        <a:bodyPr/>
        <a:lstStyle/>
        <a:p>
          <a:r>
            <a:rPr lang="en-US"/>
            <a:t>Document is:</a:t>
          </a:r>
        </a:p>
      </dgm:t>
    </dgm:pt>
    <dgm:pt modelId="{E4C98F46-7EB1-475D-8F65-1E040C97A1CE}" type="parTrans" cxnId="{B62C721C-808B-4C07-A4B0-030F49617B37}">
      <dgm:prSet/>
      <dgm:spPr/>
      <dgm:t>
        <a:bodyPr/>
        <a:lstStyle/>
        <a:p>
          <a:endParaRPr lang="en-US"/>
        </a:p>
      </dgm:t>
    </dgm:pt>
    <dgm:pt modelId="{C06BB4BA-6FE7-46FC-9BCC-98B436E1F9E9}" type="sibTrans" cxnId="{B62C721C-808B-4C07-A4B0-030F49617B37}">
      <dgm:prSet/>
      <dgm:spPr/>
      <dgm:t>
        <a:bodyPr/>
        <a:lstStyle/>
        <a:p>
          <a:endParaRPr lang="en-US"/>
        </a:p>
      </dgm:t>
    </dgm:pt>
    <dgm:pt modelId="{B0D66A66-81AB-4BA8-8A6D-E5EE7AD1BD57}">
      <dgm:prSet phldrT="[Text]" phldr="0"/>
      <dgm:spPr/>
      <dgm:t>
        <a:bodyPr/>
        <a:lstStyle/>
        <a:p>
          <a:r>
            <a:rPr lang="en-US"/>
            <a:t>Encrypted</a:t>
          </a:r>
        </a:p>
      </dgm:t>
    </dgm:pt>
    <dgm:pt modelId="{BC6287B8-175A-486E-A7DC-554DE62AC7DB}" type="parTrans" cxnId="{27BFE95E-E1F1-42E0-90B4-15C837BAD877}">
      <dgm:prSet/>
      <dgm:spPr/>
      <dgm:t>
        <a:bodyPr/>
        <a:lstStyle/>
        <a:p>
          <a:endParaRPr lang="en-US"/>
        </a:p>
      </dgm:t>
    </dgm:pt>
    <dgm:pt modelId="{F7EFB128-0244-4B68-BDC8-019F1F3957CF}" type="sibTrans" cxnId="{27BFE95E-E1F1-42E0-90B4-15C837BAD877}">
      <dgm:prSet/>
      <dgm:spPr/>
      <dgm:t>
        <a:bodyPr/>
        <a:lstStyle/>
        <a:p>
          <a:endParaRPr lang="en-US"/>
        </a:p>
      </dgm:t>
    </dgm:pt>
    <dgm:pt modelId="{CFEE9864-19CA-426C-AF05-7973EF16B129}">
      <dgm:prSet phldrT="[Text]" phldr="0"/>
      <dgm:spPr/>
      <dgm:t>
        <a:bodyPr/>
        <a:lstStyle/>
        <a:p>
          <a:r>
            <a:rPr lang="en-US"/>
            <a:t>Sent via cloud servers</a:t>
          </a:r>
        </a:p>
      </dgm:t>
    </dgm:pt>
    <dgm:pt modelId="{EC8390F1-A2CF-445F-9D2B-1E49182986C8}" type="parTrans" cxnId="{4270BD83-1AD6-463E-9FBA-DA82D3D376C9}">
      <dgm:prSet/>
      <dgm:spPr/>
      <dgm:t>
        <a:bodyPr/>
        <a:lstStyle/>
        <a:p>
          <a:endParaRPr lang="en-US"/>
        </a:p>
      </dgm:t>
    </dgm:pt>
    <dgm:pt modelId="{7AE71D42-DEE4-415F-B41A-04CA60B02DF0}" type="sibTrans" cxnId="{4270BD83-1AD6-463E-9FBA-DA82D3D376C9}">
      <dgm:prSet/>
      <dgm:spPr/>
      <dgm:t>
        <a:bodyPr/>
        <a:lstStyle/>
        <a:p>
          <a:endParaRPr lang="en-US"/>
        </a:p>
      </dgm:t>
    </dgm:pt>
    <dgm:pt modelId="{CFADB0C0-E27D-4EDE-8F74-B20A7F1944D4}">
      <dgm:prSet phldrT="[Text]" phldr="0"/>
      <dgm:spPr/>
      <dgm:t>
        <a:bodyPr/>
        <a:lstStyle/>
        <a:p>
          <a:r>
            <a:rPr lang="en-US"/>
            <a:t>Logged w/ timestamps + confirmation</a:t>
          </a:r>
        </a:p>
      </dgm:t>
    </dgm:pt>
    <dgm:pt modelId="{9BF946D4-4BC8-4D28-94D2-FCCFBACBC2D6}" type="parTrans" cxnId="{63DFF192-5967-4605-80E3-352EA53DBBA5}">
      <dgm:prSet/>
      <dgm:spPr/>
      <dgm:t>
        <a:bodyPr/>
        <a:lstStyle/>
        <a:p>
          <a:endParaRPr lang="en-US"/>
        </a:p>
      </dgm:t>
    </dgm:pt>
    <dgm:pt modelId="{8836155F-C8AE-4B01-A559-0B592F0E7B9A}" type="sibTrans" cxnId="{63DFF192-5967-4605-80E3-352EA53DBBA5}">
      <dgm:prSet/>
      <dgm:spPr/>
      <dgm:t>
        <a:bodyPr/>
        <a:lstStyle/>
        <a:p>
          <a:endParaRPr lang="en-US"/>
        </a:p>
      </dgm:t>
    </dgm:pt>
    <dgm:pt modelId="{D1504888-F9E4-4F1D-97D4-25A81962E504}">
      <dgm:prSet phldrT="[Text]" phldr="0"/>
      <dgm:spPr/>
      <dgm:t>
        <a:bodyPr/>
        <a:lstStyle/>
        <a:p>
          <a:r>
            <a:rPr lang="en-US"/>
            <a:t>Specialist receives it:</a:t>
          </a:r>
        </a:p>
      </dgm:t>
    </dgm:pt>
    <dgm:pt modelId="{756D82AF-CE1F-4C2D-ADC5-892D5DC951E8}" type="parTrans" cxnId="{E948A5F2-10A9-4A34-94C6-1F921E91A14E}">
      <dgm:prSet/>
      <dgm:spPr/>
      <dgm:t>
        <a:bodyPr/>
        <a:lstStyle/>
        <a:p>
          <a:endParaRPr lang="en-US"/>
        </a:p>
      </dgm:t>
    </dgm:pt>
    <dgm:pt modelId="{F95E996A-5DF6-4641-9B84-DC243C59C96D}" type="sibTrans" cxnId="{E948A5F2-10A9-4A34-94C6-1F921E91A14E}">
      <dgm:prSet/>
      <dgm:spPr/>
      <dgm:t>
        <a:bodyPr/>
        <a:lstStyle/>
        <a:p>
          <a:endParaRPr lang="en-US"/>
        </a:p>
      </dgm:t>
    </dgm:pt>
    <dgm:pt modelId="{8DF8EE01-687A-40E1-8130-8B73FF3003CE}">
      <dgm:prSet phldrT="[Text]" phldr="0"/>
      <dgm:spPr/>
      <dgm:t>
        <a:bodyPr/>
        <a:lstStyle/>
        <a:p>
          <a:pPr>
            <a:buNone/>
          </a:pPr>
          <a:r>
            <a:rPr lang="en-US" b="0" i="0"/>
            <a:t>In a legally accepted format</a:t>
          </a:r>
          <a:endParaRPr lang="en-US"/>
        </a:p>
      </dgm:t>
    </dgm:pt>
    <dgm:pt modelId="{05D3B287-A3E1-4AA4-B6FB-D25310D8A715}" type="parTrans" cxnId="{D2C85570-F976-4223-8B75-F3A3F91A8364}">
      <dgm:prSet/>
      <dgm:spPr/>
      <dgm:t>
        <a:bodyPr/>
        <a:lstStyle/>
        <a:p>
          <a:endParaRPr lang="en-US"/>
        </a:p>
      </dgm:t>
    </dgm:pt>
    <dgm:pt modelId="{FC5D5A6B-B984-4EC5-B635-69E5E8DFD60A}" type="sibTrans" cxnId="{D2C85570-F976-4223-8B75-F3A3F91A8364}">
      <dgm:prSet/>
      <dgm:spPr/>
      <dgm:t>
        <a:bodyPr/>
        <a:lstStyle/>
        <a:p>
          <a:endParaRPr lang="en-US"/>
        </a:p>
      </dgm:t>
    </dgm:pt>
    <dgm:pt modelId="{4191A750-1509-4C76-9F8C-56648388B9EC}">
      <dgm:prSet phldrT="[Text]" phldr="0"/>
      <dgm:spPr/>
      <dgm:t>
        <a:bodyPr/>
        <a:lstStyle/>
        <a:p>
          <a:r>
            <a:rPr lang="en-US" b="0" i="0"/>
            <a:t>As a fax (digital or physical) </a:t>
          </a:r>
          <a:endParaRPr lang="en-US"/>
        </a:p>
      </dgm:t>
    </dgm:pt>
    <dgm:pt modelId="{F071DEA0-1E4B-4A1F-8F58-07A944C816AF}" type="parTrans" cxnId="{6315D9F0-3FD4-4932-9BC6-67DBF405283A}">
      <dgm:prSet/>
      <dgm:spPr/>
      <dgm:t>
        <a:bodyPr/>
        <a:lstStyle/>
        <a:p>
          <a:endParaRPr lang="en-US"/>
        </a:p>
      </dgm:t>
    </dgm:pt>
    <dgm:pt modelId="{9D11E929-A67B-4378-B786-BAF12C591C40}" type="sibTrans" cxnId="{6315D9F0-3FD4-4932-9BC6-67DBF405283A}">
      <dgm:prSet/>
      <dgm:spPr/>
      <dgm:t>
        <a:bodyPr/>
        <a:lstStyle/>
        <a:p>
          <a:endParaRPr lang="en-US"/>
        </a:p>
      </dgm:t>
    </dgm:pt>
    <dgm:pt modelId="{B7D06B7C-88AC-4FFA-A75E-E52F32E4C1E9}" type="pres">
      <dgm:prSet presAssocID="{5933064F-3995-417C-AD29-E7F2AF2C3192}" presName="Name0" presStyleCnt="0">
        <dgm:presLayoutVars>
          <dgm:dir/>
          <dgm:resizeHandles val="exact"/>
        </dgm:presLayoutVars>
      </dgm:prSet>
      <dgm:spPr/>
    </dgm:pt>
    <dgm:pt modelId="{79AF839E-7D63-4807-8413-FC2F90583036}" type="pres">
      <dgm:prSet presAssocID="{10A41990-70FD-463D-AB84-9B3AB85D0416}" presName="node" presStyleLbl="node1" presStyleIdx="0" presStyleCnt="4">
        <dgm:presLayoutVars>
          <dgm:bulletEnabled val="1"/>
        </dgm:presLayoutVars>
      </dgm:prSet>
      <dgm:spPr/>
    </dgm:pt>
    <dgm:pt modelId="{06E11EB7-E77D-4D9E-85AF-F58C9CA706F9}" type="pres">
      <dgm:prSet presAssocID="{4E9F2E3F-3ED2-478C-BFA3-760999D4A92C}" presName="sibTrans" presStyleLbl="sibTrans2D1" presStyleIdx="0" presStyleCnt="3"/>
      <dgm:spPr/>
    </dgm:pt>
    <dgm:pt modelId="{5C163FAA-F83B-444A-B64F-90815C08E594}" type="pres">
      <dgm:prSet presAssocID="{4E9F2E3F-3ED2-478C-BFA3-760999D4A92C}" presName="connectorText" presStyleLbl="sibTrans2D1" presStyleIdx="0" presStyleCnt="3"/>
      <dgm:spPr/>
    </dgm:pt>
    <dgm:pt modelId="{64634D33-72E0-4FBB-987B-51BA602038EE}" type="pres">
      <dgm:prSet presAssocID="{7E057E89-94F0-48DA-9537-EB5078016550}" presName="node" presStyleLbl="node1" presStyleIdx="1" presStyleCnt="4">
        <dgm:presLayoutVars>
          <dgm:bulletEnabled val="1"/>
        </dgm:presLayoutVars>
      </dgm:prSet>
      <dgm:spPr/>
    </dgm:pt>
    <dgm:pt modelId="{BB37DE4C-7452-4E84-A987-1E7EC06F591A}" type="pres">
      <dgm:prSet presAssocID="{F06CF0BB-E16B-4A97-A265-0A6F2266548C}" presName="sibTrans" presStyleLbl="sibTrans2D1" presStyleIdx="1" presStyleCnt="3"/>
      <dgm:spPr/>
    </dgm:pt>
    <dgm:pt modelId="{66141839-D31F-4035-A38C-C855ADF5A803}" type="pres">
      <dgm:prSet presAssocID="{F06CF0BB-E16B-4A97-A265-0A6F2266548C}" presName="connectorText" presStyleLbl="sibTrans2D1" presStyleIdx="1" presStyleCnt="3"/>
      <dgm:spPr/>
    </dgm:pt>
    <dgm:pt modelId="{EAF5E9FF-3FCC-4282-9172-04E6F71AA191}" type="pres">
      <dgm:prSet presAssocID="{D0189077-3FF2-4AEF-A848-B718650B3F39}" presName="node" presStyleLbl="node1" presStyleIdx="2" presStyleCnt="4">
        <dgm:presLayoutVars>
          <dgm:bulletEnabled val="1"/>
        </dgm:presLayoutVars>
      </dgm:prSet>
      <dgm:spPr/>
    </dgm:pt>
    <dgm:pt modelId="{5DA12A27-4368-417A-A738-03A73F550586}" type="pres">
      <dgm:prSet presAssocID="{C06BB4BA-6FE7-46FC-9BCC-98B436E1F9E9}" presName="sibTrans" presStyleLbl="sibTrans2D1" presStyleIdx="2" presStyleCnt="3"/>
      <dgm:spPr/>
    </dgm:pt>
    <dgm:pt modelId="{527263B0-6A07-4392-BA59-F0AED1572B64}" type="pres">
      <dgm:prSet presAssocID="{C06BB4BA-6FE7-46FC-9BCC-98B436E1F9E9}" presName="connectorText" presStyleLbl="sibTrans2D1" presStyleIdx="2" presStyleCnt="3"/>
      <dgm:spPr/>
    </dgm:pt>
    <dgm:pt modelId="{8FC201CC-B342-4F3A-A95B-7308688523F2}" type="pres">
      <dgm:prSet presAssocID="{D1504888-F9E4-4F1D-97D4-25A81962E504}" presName="node" presStyleLbl="node1" presStyleIdx="3" presStyleCnt="4">
        <dgm:presLayoutVars>
          <dgm:bulletEnabled val="1"/>
        </dgm:presLayoutVars>
      </dgm:prSet>
      <dgm:spPr/>
    </dgm:pt>
  </dgm:ptLst>
  <dgm:cxnLst>
    <dgm:cxn modelId="{E884CA0D-8DED-4626-8604-22553EFA3FF4}" type="presOf" srcId="{4E9F2E3F-3ED2-478C-BFA3-760999D4A92C}" destId="{5C163FAA-F83B-444A-B64F-90815C08E594}" srcOrd="1" destOrd="0" presId="urn:microsoft.com/office/officeart/2005/8/layout/process1"/>
    <dgm:cxn modelId="{3576D313-B7C7-4322-8860-72CBB5E415B8}" srcId="{5933064F-3995-417C-AD29-E7F2AF2C3192}" destId="{7E057E89-94F0-48DA-9537-EB5078016550}" srcOrd="1" destOrd="0" parTransId="{92A59E1B-7570-43D9-A653-44BDDE67FC05}" sibTransId="{F06CF0BB-E16B-4A97-A265-0A6F2266548C}"/>
    <dgm:cxn modelId="{93ED5417-7534-4875-912F-C4B7C1D2E664}" type="presOf" srcId="{CFEE9864-19CA-426C-AF05-7973EF16B129}" destId="{EAF5E9FF-3FCC-4282-9172-04E6F71AA191}" srcOrd="0" destOrd="2" presId="urn:microsoft.com/office/officeart/2005/8/layout/process1"/>
    <dgm:cxn modelId="{B62C721C-808B-4C07-A4B0-030F49617B37}" srcId="{5933064F-3995-417C-AD29-E7F2AF2C3192}" destId="{D0189077-3FF2-4AEF-A848-B718650B3F39}" srcOrd="2" destOrd="0" parTransId="{E4C98F46-7EB1-475D-8F65-1E040C97A1CE}" sibTransId="{C06BB4BA-6FE7-46FC-9BCC-98B436E1F9E9}"/>
    <dgm:cxn modelId="{8F1E191F-4DE3-409F-88AA-81B6E97C7A62}" type="presOf" srcId="{C06BB4BA-6FE7-46FC-9BCC-98B436E1F9E9}" destId="{527263B0-6A07-4392-BA59-F0AED1572B64}" srcOrd="1" destOrd="0" presId="urn:microsoft.com/office/officeart/2005/8/layout/process1"/>
    <dgm:cxn modelId="{1FBE2328-7E6B-459F-AF0F-CE41B0701A92}" type="presOf" srcId="{B0D66A66-81AB-4BA8-8A6D-E5EE7AD1BD57}" destId="{EAF5E9FF-3FCC-4282-9172-04E6F71AA191}" srcOrd="0" destOrd="1" presId="urn:microsoft.com/office/officeart/2005/8/layout/process1"/>
    <dgm:cxn modelId="{0AE5C33C-70B4-475D-A70E-C1598D1F7E2F}" srcId="{5933064F-3995-417C-AD29-E7F2AF2C3192}" destId="{10A41990-70FD-463D-AB84-9B3AB85D0416}" srcOrd="0" destOrd="0" parTransId="{C038AD11-0003-4B06-B5BA-217B4DC46AE9}" sibTransId="{4E9F2E3F-3ED2-478C-BFA3-760999D4A92C}"/>
    <dgm:cxn modelId="{27BFE95E-E1F1-42E0-90B4-15C837BAD877}" srcId="{D0189077-3FF2-4AEF-A848-B718650B3F39}" destId="{B0D66A66-81AB-4BA8-8A6D-E5EE7AD1BD57}" srcOrd="0" destOrd="0" parTransId="{BC6287B8-175A-486E-A7DC-554DE62AC7DB}" sibTransId="{F7EFB128-0244-4B68-BDC8-019F1F3957CF}"/>
    <dgm:cxn modelId="{06BBC568-875D-4F87-9054-038C3E7F70F0}" type="presOf" srcId="{F06CF0BB-E16B-4A97-A265-0A6F2266548C}" destId="{BB37DE4C-7452-4E84-A987-1E7EC06F591A}" srcOrd="0" destOrd="0" presId="urn:microsoft.com/office/officeart/2005/8/layout/process1"/>
    <dgm:cxn modelId="{AE4FFE4A-ECE4-4BFA-945C-7516D4250160}" type="presOf" srcId="{D0189077-3FF2-4AEF-A848-B718650B3F39}" destId="{EAF5E9FF-3FCC-4282-9172-04E6F71AA191}" srcOrd="0" destOrd="0" presId="urn:microsoft.com/office/officeart/2005/8/layout/process1"/>
    <dgm:cxn modelId="{856F4F6D-2F85-4878-A932-C6CA324FB504}" type="presOf" srcId="{4191A750-1509-4C76-9F8C-56648388B9EC}" destId="{8FC201CC-B342-4F3A-A95B-7308688523F2}" srcOrd="0" destOrd="1" presId="urn:microsoft.com/office/officeart/2005/8/layout/process1"/>
    <dgm:cxn modelId="{D2C85570-F976-4223-8B75-F3A3F91A8364}" srcId="{D1504888-F9E4-4F1D-97D4-25A81962E504}" destId="{8DF8EE01-687A-40E1-8130-8B73FF3003CE}" srcOrd="1" destOrd="0" parTransId="{05D3B287-A3E1-4AA4-B6FB-D25310D8A715}" sibTransId="{FC5D5A6B-B984-4EC5-B635-69E5E8DFD60A}"/>
    <dgm:cxn modelId="{06367477-76C1-4C67-B24C-7FB402D16058}" type="presOf" srcId="{CFADB0C0-E27D-4EDE-8F74-B20A7F1944D4}" destId="{EAF5E9FF-3FCC-4282-9172-04E6F71AA191}" srcOrd="0" destOrd="3" presId="urn:microsoft.com/office/officeart/2005/8/layout/process1"/>
    <dgm:cxn modelId="{C214F77C-8156-487E-95D5-6537CC7FF0EA}" type="presOf" srcId="{7E057E89-94F0-48DA-9537-EB5078016550}" destId="{64634D33-72E0-4FBB-987B-51BA602038EE}" srcOrd="0" destOrd="0" presId="urn:microsoft.com/office/officeart/2005/8/layout/process1"/>
    <dgm:cxn modelId="{6AFB1D83-26FB-4830-88F2-37748C57F381}" type="presOf" srcId="{5933064F-3995-417C-AD29-E7F2AF2C3192}" destId="{B7D06B7C-88AC-4FFA-A75E-E52F32E4C1E9}" srcOrd="0" destOrd="0" presId="urn:microsoft.com/office/officeart/2005/8/layout/process1"/>
    <dgm:cxn modelId="{4270BD83-1AD6-463E-9FBA-DA82D3D376C9}" srcId="{D0189077-3FF2-4AEF-A848-B718650B3F39}" destId="{CFEE9864-19CA-426C-AF05-7973EF16B129}" srcOrd="1" destOrd="0" parTransId="{EC8390F1-A2CF-445F-9D2B-1E49182986C8}" sibTransId="{7AE71D42-DEE4-415F-B41A-04CA60B02DF0}"/>
    <dgm:cxn modelId="{4EE13786-93D3-4D8C-9FD8-59B893AF2AEB}" type="presOf" srcId="{D1504888-F9E4-4F1D-97D4-25A81962E504}" destId="{8FC201CC-B342-4F3A-A95B-7308688523F2}" srcOrd="0" destOrd="0" presId="urn:microsoft.com/office/officeart/2005/8/layout/process1"/>
    <dgm:cxn modelId="{63DFF192-5967-4605-80E3-352EA53DBBA5}" srcId="{D0189077-3FF2-4AEF-A848-B718650B3F39}" destId="{CFADB0C0-E27D-4EDE-8F74-B20A7F1944D4}" srcOrd="2" destOrd="0" parTransId="{9BF946D4-4BC8-4D28-94D2-FCCFBACBC2D6}" sibTransId="{8836155F-C8AE-4B01-A559-0B592F0E7B9A}"/>
    <dgm:cxn modelId="{41AABF95-838A-4DF7-B587-03CB98C3A754}" type="presOf" srcId="{4E9F2E3F-3ED2-478C-BFA3-760999D4A92C}" destId="{06E11EB7-E77D-4D9E-85AF-F58C9CA706F9}" srcOrd="0" destOrd="0" presId="urn:microsoft.com/office/officeart/2005/8/layout/process1"/>
    <dgm:cxn modelId="{E8A52599-B8CC-4212-8382-EB22C8504AD3}" type="presOf" srcId="{C06BB4BA-6FE7-46FC-9BCC-98B436E1F9E9}" destId="{5DA12A27-4368-417A-A738-03A73F550586}" srcOrd="0" destOrd="0" presId="urn:microsoft.com/office/officeart/2005/8/layout/process1"/>
    <dgm:cxn modelId="{580FFF99-58D6-4AA8-B927-C50D55B5985E}" type="presOf" srcId="{10A41990-70FD-463D-AB84-9B3AB85D0416}" destId="{79AF839E-7D63-4807-8413-FC2F90583036}" srcOrd="0" destOrd="0" presId="urn:microsoft.com/office/officeart/2005/8/layout/process1"/>
    <dgm:cxn modelId="{F4EF6ACF-AAB3-4EA8-8866-AB43ACF7747B}" type="presOf" srcId="{8DF8EE01-687A-40E1-8130-8B73FF3003CE}" destId="{8FC201CC-B342-4F3A-A95B-7308688523F2}" srcOrd="0" destOrd="2" presId="urn:microsoft.com/office/officeart/2005/8/layout/process1"/>
    <dgm:cxn modelId="{1DBA6EE4-7F20-4341-8FA6-7BFEE1016C77}" type="presOf" srcId="{F06CF0BB-E16B-4A97-A265-0A6F2266548C}" destId="{66141839-D31F-4035-A38C-C855ADF5A803}" srcOrd="1" destOrd="0" presId="urn:microsoft.com/office/officeart/2005/8/layout/process1"/>
    <dgm:cxn modelId="{6315D9F0-3FD4-4932-9BC6-67DBF405283A}" srcId="{D1504888-F9E4-4F1D-97D4-25A81962E504}" destId="{4191A750-1509-4C76-9F8C-56648388B9EC}" srcOrd="0" destOrd="0" parTransId="{F071DEA0-1E4B-4A1F-8F58-07A944C816AF}" sibTransId="{9D11E929-A67B-4378-B786-BAF12C591C40}"/>
    <dgm:cxn modelId="{E948A5F2-10A9-4A34-94C6-1F921E91A14E}" srcId="{5933064F-3995-417C-AD29-E7F2AF2C3192}" destId="{D1504888-F9E4-4F1D-97D4-25A81962E504}" srcOrd="3" destOrd="0" parTransId="{756D82AF-CE1F-4C2D-ADC5-892D5DC951E8}" sibTransId="{F95E996A-5DF6-4641-9B84-DC243C59C96D}"/>
    <dgm:cxn modelId="{FCA83864-90CB-4915-83C6-85A62F7AACE4}" type="presParOf" srcId="{B7D06B7C-88AC-4FFA-A75E-E52F32E4C1E9}" destId="{79AF839E-7D63-4807-8413-FC2F90583036}" srcOrd="0" destOrd="0" presId="urn:microsoft.com/office/officeart/2005/8/layout/process1"/>
    <dgm:cxn modelId="{75F3B87F-EF6E-44DF-B033-2A07F7C11A43}" type="presParOf" srcId="{B7D06B7C-88AC-4FFA-A75E-E52F32E4C1E9}" destId="{06E11EB7-E77D-4D9E-85AF-F58C9CA706F9}" srcOrd="1" destOrd="0" presId="urn:microsoft.com/office/officeart/2005/8/layout/process1"/>
    <dgm:cxn modelId="{38BB47CB-D8FB-4B97-9559-99F61D8DB8F1}" type="presParOf" srcId="{06E11EB7-E77D-4D9E-85AF-F58C9CA706F9}" destId="{5C163FAA-F83B-444A-B64F-90815C08E594}" srcOrd="0" destOrd="0" presId="urn:microsoft.com/office/officeart/2005/8/layout/process1"/>
    <dgm:cxn modelId="{4EF2FF30-63BB-4CBD-A40E-DF03D65EF27C}" type="presParOf" srcId="{B7D06B7C-88AC-4FFA-A75E-E52F32E4C1E9}" destId="{64634D33-72E0-4FBB-987B-51BA602038EE}" srcOrd="2" destOrd="0" presId="urn:microsoft.com/office/officeart/2005/8/layout/process1"/>
    <dgm:cxn modelId="{B8DBDF78-10CD-4CD4-817F-E1A60415748E}" type="presParOf" srcId="{B7D06B7C-88AC-4FFA-A75E-E52F32E4C1E9}" destId="{BB37DE4C-7452-4E84-A987-1E7EC06F591A}" srcOrd="3" destOrd="0" presId="urn:microsoft.com/office/officeart/2005/8/layout/process1"/>
    <dgm:cxn modelId="{F70F8256-07C6-437F-9A53-34219826E751}" type="presParOf" srcId="{BB37DE4C-7452-4E84-A987-1E7EC06F591A}" destId="{66141839-D31F-4035-A38C-C855ADF5A803}" srcOrd="0" destOrd="0" presId="urn:microsoft.com/office/officeart/2005/8/layout/process1"/>
    <dgm:cxn modelId="{E02C3C8B-A209-4673-A303-D5A2547CD9B6}" type="presParOf" srcId="{B7D06B7C-88AC-4FFA-A75E-E52F32E4C1E9}" destId="{EAF5E9FF-3FCC-4282-9172-04E6F71AA191}" srcOrd="4" destOrd="0" presId="urn:microsoft.com/office/officeart/2005/8/layout/process1"/>
    <dgm:cxn modelId="{E5D1A419-E90A-465A-8A16-7DE8338A58FC}" type="presParOf" srcId="{B7D06B7C-88AC-4FFA-A75E-E52F32E4C1E9}" destId="{5DA12A27-4368-417A-A738-03A73F550586}" srcOrd="5" destOrd="0" presId="urn:microsoft.com/office/officeart/2005/8/layout/process1"/>
    <dgm:cxn modelId="{6A96642E-1FF8-459E-878F-CE61F2CC600B}" type="presParOf" srcId="{5DA12A27-4368-417A-A738-03A73F550586}" destId="{527263B0-6A07-4392-BA59-F0AED1572B64}" srcOrd="0" destOrd="0" presId="urn:microsoft.com/office/officeart/2005/8/layout/process1"/>
    <dgm:cxn modelId="{13E28A7A-4D10-4C28-A575-A77FE5C0BA1B}" type="presParOf" srcId="{B7D06B7C-88AC-4FFA-A75E-E52F32E4C1E9}" destId="{8FC201CC-B342-4F3A-A95B-7308688523F2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28EA506-8D88-41BF-9A1C-F7B95B16411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C2FC37-529E-4696-A09D-523FE3239C03}" type="pres">
      <dgm:prSet presAssocID="{128EA506-8D88-41BF-9A1C-F7B95B164118}" presName="linear" presStyleCnt="0">
        <dgm:presLayoutVars>
          <dgm:animLvl val="lvl"/>
          <dgm:resizeHandles val="exact"/>
        </dgm:presLayoutVars>
      </dgm:prSet>
      <dgm:spPr/>
    </dgm:pt>
  </dgm:ptLst>
  <dgm:cxnLst>
    <dgm:cxn modelId="{2091FB26-8AD4-4817-BA20-44F1F20F6C3D}" type="presOf" srcId="{128EA506-8D88-41BF-9A1C-F7B95B164118}" destId="{9FC2FC37-529E-4696-A09D-523FE3239C0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79F6997-C767-4E5F-A00B-991D6C4C876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AB26F27-E4ED-49BB-9F11-8D3923060472}">
      <dgm:prSet phldrT="[Text]" phldr="0"/>
      <dgm:spPr/>
      <dgm:t>
        <a:bodyPr/>
        <a:lstStyle/>
        <a:p>
          <a:pPr algn="ctr"/>
          <a:r>
            <a:rPr lang="en-US" b="1"/>
            <a:t>Current Landscape</a:t>
          </a:r>
        </a:p>
      </dgm:t>
    </dgm:pt>
    <dgm:pt modelId="{F49E35D7-F165-47F4-B384-282E67950ED1}" type="parTrans" cxnId="{AAE28655-C6BE-4CF5-824F-A8E0105F5B72}">
      <dgm:prSet/>
      <dgm:spPr/>
      <dgm:t>
        <a:bodyPr/>
        <a:lstStyle/>
        <a:p>
          <a:endParaRPr lang="en-US"/>
        </a:p>
      </dgm:t>
    </dgm:pt>
    <dgm:pt modelId="{35D9AD8A-B20B-4FD5-BB93-3512C5092569}" type="sibTrans" cxnId="{AAE28655-C6BE-4CF5-824F-A8E0105F5B72}">
      <dgm:prSet/>
      <dgm:spPr/>
      <dgm:t>
        <a:bodyPr/>
        <a:lstStyle/>
        <a:p>
          <a:endParaRPr lang="en-US"/>
        </a:p>
      </dgm:t>
    </dgm:pt>
    <dgm:pt modelId="{F865C838-CF18-49E5-8A24-6E55142922D2}">
      <dgm:prSet phldrT="[Text]"/>
      <dgm:spPr/>
      <dgm:t>
        <a:bodyPr/>
        <a:lstStyle/>
        <a:p>
          <a:r>
            <a:rPr lang="en-US" b="1" i="0"/>
            <a:t>Institutional Grip:</a:t>
          </a:r>
          <a:r>
            <a:rPr lang="en-US" b="0" i="0"/>
            <a:t> Over 93% of shares are held by professional institutions; the retail public float is essentially negligible.</a:t>
          </a:r>
          <a:endParaRPr lang="en-US" b="0"/>
        </a:p>
      </dgm:t>
    </dgm:pt>
    <dgm:pt modelId="{BE91BE93-FE9D-4508-8FAE-9C025A544912}" type="parTrans" cxnId="{9C0F1384-FC7C-4462-B6C0-5B3B38E13DC7}">
      <dgm:prSet/>
      <dgm:spPr/>
      <dgm:t>
        <a:bodyPr/>
        <a:lstStyle/>
        <a:p>
          <a:endParaRPr lang="en-US"/>
        </a:p>
      </dgm:t>
    </dgm:pt>
    <dgm:pt modelId="{3DCA215D-B3DF-4AB3-A60E-42D533E73115}" type="sibTrans" cxnId="{9C0F1384-FC7C-4462-B6C0-5B3B38E13DC7}">
      <dgm:prSet/>
      <dgm:spPr/>
      <dgm:t>
        <a:bodyPr/>
        <a:lstStyle/>
        <a:p>
          <a:endParaRPr lang="en-US"/>
        </a:p>
      </dgm:t>
    </dgm:pt>
    <dgm:pt modelId="{A67E8BEE-2BBB-4E33-83E2-877AF4DF401E}">
      <dgm:prSet phldrT="[Text]" phldr="0"/>
      <dgm:spPr/>
      <dgm:t>
        <a:bodyPr/>
        <a:lstStyle/>
        <a:p>
          <a:pPr algn="ctr"/>
          <a:r>
            <a:rPr lang="en-US" b="1"/>
            <a:t>Why They Sell</a:t>
          </a:r>
        </a:p>
      </dgm:t>
    </dgm:pt>
    <dgm:pt modelId="{6CE2D4F2-9499-4643-9491-61C2AF573CD4}" type="parTrans" cxnId="{3AA6B87A-60AA-43BD-BC7F-F51563C53CFD}">
      <dgm:prSet/>
      <dgm:spPr/>
      <dgm:t>
        <a:bodyPr/>
        <a:lstStyle/>
        <a:p>
          <a:endParaRPr lang="en-US"/>
        </a:p>
      </dgm:t>
    </dgm:pt>
    <dgm:pt modelId="{B60A19F5-3A66-4B58-A0D6-7B6D33C5CA10}" type="sibTrans" cxnId="{3AA6B87A-60AA-43BD-BC7F-F51563C53CFD}">
      <dgm:prSet/>
      <dgm:spPr/>
      <dgm:t>
        <a:bodyPr/>
        <a:lstStyle/>
        <a:p>
          <a:endParaRPr lang="en-US"/>
        </a:p>
      </dgm:t>
    </dgm:pt>
    <dgm:pt modelId="{4E043BA4-4910-4370-B4D0-356113338759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b="1" i="0"/>
            <a:t>Immediate Liquidity at Scale: </a:t>
          </a:r>
          <a:r>
            <a:rPr lang="en-US" b="0" i="0"/>
            <a:t>Large-block holders cannot exit a position of this size in the open market without suppressing the price; a buyout offers 100% liquidity at a fixed premium.</a:t>
          </a:r>
          <a:endParaRPr lang="en-US"/>
        </a:p>
      </dgm:t>
    </dgm:pt>
    <dgm:pt modelId="{094C132C-4028-445F-9B19-21087977B25A}" type="parTrans" cxnId="{9C729FD7-8C80-49D2-9B01-5623C72E27FC}">
      <dgm:prSet/>
      <dgm:spPr/>
      <dgm:t>
        <a:bodyPr/>
        <a:lstStyle/>
        <a:p>
          <a:endParaRPr lang="en-US"/>
        </a:p>
      </dgm:t>
    </dgm:pt>
    <dgm:pt modelId="{F230B2AE-7089-41B4-A545-42A0A29F0C11}" type="sibTrans" cxnId="{9C729FD7-8C80-49D2-9B01-5623C72E27FC}">
      <dgm:prSet/>
      <dgm:spPr/>
      <dgm:t>
        <a:bodyPr/>
        <a:lstStyle/>
        <a:p>
          <a:endParaRPr lang="en-US"/>
        </a:p>
      </dgm:t>
    </dgm:pt>
    <dgm:pt modelId="{B3F7254C-020A-4A65-BC8E-FA6C8CB63651}">
      <dgm:prSet/>
      <dgm:spPr/>
      <dgm:t>
        <a:bodyPr/>
        <a:lstStyle/>
        <a:p>
          <a:endParaRPr lang="en-US" b="1"/>
        </a:p>
      </dgm:t>
    </dgm:pt>
    <dgm:pt modelId="{CFC42B9E-DCA1-4304-A9DB-55E140DD821E}" type="parTrans" cxnId="{6472C958-69DB-4F51-B2F0-A44FA5806CFB}">
      <dgm:prSet/>
      <dgm:spPr/>
      <dgm:t>
        <a:bodyPr/>
        <a:lstStyle/>
        <a:p>
          <a:endParaRPr lang="en-US"/>
        </a:p>
      </dgm:t>
    </dgm:pt>
    <dgm:pt modelId="{AAEB5665-8FB1-4359-BF44-78D872E61A7F}" type="sibTrans" cxnId="{6472C958-69DB-4F51-B2F0-A44FA5806CFB}">
      <dgm:prSet/>
      <dgm:spPr/>
      <dgm:t>
        <a:bodyPr/>
        <a:lstStyle/>
        <a:p>
          <a:endParaRPr lang="en-US"/>
        </a:p>
      </dgm:t>
    </dgm:pt>
    <dgm:pt modelId="{1AB74681-20F9-4515-AE7D-825219E7528C}">
      <dgm:prSet phldrT="[Text]"/>
      <dgm:spPr/>
      <dgm:t>
        <a:bodyPr/>
        <a:lstStyle/>
        <a:p>
          <a:r>
            <a:rPr lang="en-US" b="1" i="0"/>
            <a:t>Active Decision-Makers:</a:t>
          </a:r>
          <a:r>
            <a:rPr lang="en-US" b="0" i="0"/>
            <a:t> ~37% of voting power is concentrated among just 5 active value committees (Janus, Gates, etc.).</a:t>
          </a:r>
          <a:endParaRPr lang="en-US" b="0"/>
        </a:p>
      </dgm:t>
    </dgm:pt>
    <dgm:pt modelId="{513CCEB8-4156-4248-A36E-52F506A93D6D}" type="parTrans" cxnId="{13D6446E-A717-4B52-B259-586B2AB6B72C}">
      <dgm:prSet/>
      <dgm:spPr/>
      <dgm:t>
        <a:bodyPr/>
        <a:lstStyle/>
        <a:p>
          <a:endParaRPr lang="en-US"/>
        </a:p>
      </dgm:t>
    </dgm:pt>
    <dgm:pt modelId="{527F722D-E3F5-44AC-BCA8-6B564DF99B0E}" type="sibTrans" cxnId="{13D6446E-A717-4B52-B259-586B2AB6B72C}">
      <dgm:prSet/>
      <dgm:spPr/>
      <dgm:t>
        <a:bodyPr/>
        <a:lstStyle/>
        <a:p>
          <a:endParaRPr lang="en-US"/>
        </a:p>
      </dgm:t>
    </dgm:pt>
    <dgm:pt modelId="{343CBE23-4289-4793-8B79-0E385FF064DE}">
      <dgm:prSet phldrT="[Text]"/>
      <dgm:spPr/>
      <dgm:t>
        <a:bodyPr/>
        <a:lstStyle/>
        <a:p>
          <a:r>
            <a:rPr lang="en-US" b="1" i="0"/>
            <a:t>The Passive Floor:</a:t>
          </a:r>
          <a:r>
            <a:rPr lang="en-US" b="0" i="0"/>
            <a:t> ~20% of ownership is held by indexers (Vanguard/BlackRock) who historically follow market-leading premiums.</a:t>
          </a:r>
          <a:endParaRPr lang="en-US" b="0"/>
        </a:p>
      </dgm:t>
    </dgm:pt>
    <dgm:pt modelId="{88FA6DD3-B3D7-46D2-90C8-B3A9CA3E8B96}" type="parTrans" cxnId="{E3DA8172-616D-4AFC-93CD-8CA1D25E5035}">
      <dgm:prSet/>
      <dgm:spPr/>
      <dgm:t>
        <a:bodyPr/>
        <a:lstStyle/>
        <a:p>
          <a:endParaRPr lang="en-US"/>
        </a:p>
      </dgm:t>
    </dgm:pt>
    <dgm:pt modelId="{7CD10A3E-1949-4D56-9FE0-1951403044E8}" type="sibTrans" cxnId="{E3DA8172-616D-4AFC-93CD-8CA1D25E5035}">
      <dgm:prSet/>
      <dgm:spPr/>
      <dgm:t>
        <a:bodyPr/>
        <a:lstStyle/>
        <a:p>
          <a:endParaRPr lang="en-US"/>
        </a:p>
      </dgm:t>
    </dgm:pt>
    <dgm:pt modelId="{2D052248-E7F4-45CE-9BF6-8E54B15FF139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b="1" i="0"/>
            <a:t>Disinterested Legacy Overhang: </a:t>
          </a:r>
          <a:r>
            <a:rPr lang="en-US" b="0" i="0"/>
            <a:t>Much of the base consists of "accidental" owners from the 2021 Ziff Davis spin-off who are facing "spin-off fatigue" after years of range-bound trading.</a:t>
          </a:r>
          <a:endParaRPr lang="en-US"/>
        </a:p>
      </dgm:t>
    </dgm:pt>
    <dgm:pt modelId="{B32CF434-3F79-4B9E-AD57-14642E894C33}" type="parTrans" cxnId="{292C209F-55C4-42D5-8630-67764910FBA1}">
      <dgm:prSet/>
      <dgm:spPr/>
      <dgm:t>
        <a:bodyPr/>
        <a:lstStyle/>
        <a:p>
          <a:endParaRPr lang="en-US"/>
        </a:p>
      </dgm:t>
    </dgm:pt>
    <dgm:pt modelId="{C059CBD9-2C81-40FD-AF23-2FCADBA49319}" type="sibTrans" cxnId="{292C209F-55C4-42D5-8630-67764910FBA1}">
      <dgm:prSet/>
      <dgm:spPr/>
      <dgm:t>
        <a:bodyPr/>
        <a:lstStyle/>
        <a:p>
          <a:endParaRPr lang="en-US"/>
        </a:p>
      </dgm:t>
    </dgm:pt>
    <dgm:pt modelId="{7E100F7A-359B-4C98-9685-58D778797E42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b="1" i="0"/>
            <a:t>C-Suite Re-Incentivization:</a:t>
          </a:r>
          <a:r>
            <a:rPr lang="en-US" b="0" i="0"/>
            <a:t> With insider ownership at only 2.25%, a 20% premium creates a $2.3M+ immediate cash-out for the team, while allowing them to "roll over" into a much larger private equity incentive pool.</a:t>
          </a:r>
          <a:endParaRPr lang="en-US"/>
        </a:p>
      </dgm:t>
    </dgm:pt>
    <dgm:pt modelId="{C6CE548D-CE38-4419-AD21-267AD271CC82}" type="parTrans" cxnId="{FF03567B-95AD-44CC-BB8F-AF737AF37DD0}">
      <dgm:prSet/>
      <dgm:spPr/>
      <dgm:t>
        <a:bodyPr/>
        <a:lstStyle/>
        <a:p>
          <a:endParaRPr lang="en-US"/>
        </a:p>
      </dgm:t>
    </dgm:pt>
    <dgm:pt modelId="{53AE3253-C2F0-4A8C-9324-9F7406ED4AA8}" type="sibTrans" cxnId="{FF03567B-95AD-44CC-BB8F-AF737AF37DD0}">
      <dgm:prSet/>
      <dgm:spPr/>
      <dgm:t>
        <a:bodyPr/>
        <a:lstStyle/>
        <a:p>
          <a:endParaRPr lang="en-US"/>
        </a:p>
      </dgm:t>
    </dgm:pt>
    <dgm:pt modelId="{6B04BA07-F86E-44BE-8268-BBFF8E9C2E72}" type="pres">
      <dgm:prSet presAssocID="{379F6997-C767-4E5F-A00B-991D6C4C8768}" presName="linear" presStyleCnt="0">
        <dgm:presLayoutVars>
          <dgm:animLvl val="lvl"/>
          <dgm:resizeHandles val="exact"/>
        </dgm:presLayoutVars>
      </dgm:prSet>
      <dgm:spPr/>
    </dgm:pt>
    <dgm:pt modelId="{7F8CD68C-92ED-4FE5-A396-72865CC1587F}" type="pres">
      <dgm:prSet presAssocID="{7AB26F27-E4ED-49BB-9F11-8D3923060472}" presName="parentText" presStyleLbl="node1" presStyleIdx="0" presStyleCnt="2" custLinFactNeighborY="-3192">
        <dgm:presLayoutVars>
          <dgm:chMax val="0"/>
          <dgm:bulletEnabled val="1"/>
        </dgm:presLayoutVars>
      </dgm:prSet>
      <dgm:spPr/>
    </dgm:pt>
    <dgm:pt modelId="{74A6480D-D8A9-4FF3-B684-0F26AAD3B78A}" type="pres">
      <dgm:prSet presAssocID="{7AB26F27-E4ED-49BB-9F11-8D3923060472}" presName="childText" presStyleLbl="revTx" presStyleIdx="0" presStyleCnt="2">
        <dgm:presLayoutVars>
          <dgm:bulletEnabled val="1"/>
        </dgm:presLayoutVars>
      </dgm:prSet>
      <dgm:spPr/>
    </dgm:pt>
    <dgm:pt modelId="{6F28D025-E3FD-4BD6-A0C0-E1A030AB320D}" type="pres">
      <dgm:prSet presAssocID="{A67E8BEE-2BBB-4E33-83E2-877AF4DF401E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4035FC1E-E568-425B-81FD-790E50F1E5D3}" type="pres">
      <dgm:prSet presAssocID="{A67E8BEE-2BBB-4E33-83E2-877AF4DF401E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32E28609-7D06-4807-A0EC-7E58A04AB016}" type="presOf" srcId="{B3F7254C-020A-4A65-BC8E-FA6C8CB63651}" destId="{74A6480D-D8A9-4FF3-B684-0F26AAD3B78A}" srcOrd="0" destOrd="3" presId="urn:microsoft.com/office/officeart/2005/8/layout/vList2"/>
    <dgm:cxn modelId="{D90B6314-AB80-48D4-A72E-0D8D2B11AC7D}" type="presOf" srcId="{4E043BA4-4910-4370-B4D0-356113338759}" destId="{4035FC1E-E568-425B-81FD-790E50F1E5D3}" srcOrd="0" destOrd="0" presId="urn:microsoft.com/office/officeart/2005/8/layout/vList2"/>
    <dgm:cxn modelId="{8EC1933D-C655-4875-9115-011177C16062}" type="presOf" srcId="{1AB74681-20F9-4515-AE7D-825219E7528C}" destId="{74A6480D-D8A9-4FF3-B684-0F26AAD3B78A}" srcOrd="0" destOrd="1" presId="urn:microsoft.com/office/officeart/2005/8/layout/vList2"/>
    <dgm:cxn modelId="{96D3F865-8339-42E7-BE1D-D03B00AA988E}" type="presOf" srcId="{7E100F7A-359B-4C98-9685-58D778797E42}" destId="{4035FC1E-E568-425B-81FD-790E50F1E5D3}" srcOrd="0" destOrd="2" presId="urn:microsoft.com/office/officeart/2005/8/layout/vList2"/>
    <dgm:cxn modelId="{13D6446E-A717-4B52-B259-586B2AB6B72C}" srcId="{7AB26F27-E4ED-49BB-9F11-8D3923060472}" destId="{1AB74681-20F9-4515-AE7D-825219E7528C}" srcOrd="1" destOrd="0" parTransId="{513CCEB8-4156-4248-A36E-52F506A93D6D}" sibTransId="{527F722D-E3F5-44AC-BCA8-6B564DF99B0E}"/>
    <dgm:cxn modelId="{D4E6DE51-9B64-4A5F-97EB-B7275850E6DE}" type="presOf" srcId="{343CBE23-4289-4793-8B79-0E385FF064DE}" destId="{74A6480D-D8A9-4FF3-B684-0F26AAD3B78A}" srcOrd="0" destOrd="2" presId="urn:microsoft.com/office/officeart/2005/8/layout/vList2"/>
    <dgm:cxn modelId="{E3DA8172-616D-4AFC-93CD-8CA1D25E5035}" srcId="{7AB26F27-E4ED-49BB-9F11-8D3923060472}" destId="{343CBE23-4289-4793-8B79-0E385FF064DE}" srcOrd="2" destOrd="0" parTransId="{88FA6DD3-B3D7-46D2-90C8-B3A9CA3E8B96}" sibTransId="{7CD10A3E-1949-4D56-9FE0-1951403044E8}"/>
    <dgm:cxn modelId="{AAE28655-C6BE-4CF5-824F-A8E0105F5B72}" srcId="{379F6997-C767-4E5F-A00B-991D6C4C8768}" destId="{7AB26F27-E4ED-49BB-9F11-8D3923060472}" srcOrd="0" destOrd="0" parTransId="{F49E35D7-F165-47F4-B384-282E67950ED1}" sibTransId="{35D9AD8A-B20B-4FD5-BB93-3512C5092569}"/>
    <dgm:cxn modelId="{6472C958-69DB-4F51-B2F0-A44FA5806CFB}" srcId="{7AB26F27-E4ED-49BB-9F11-8D3923060472}" destId="{B3F7254C-020A-4A65-BC8E-FA6C8CB63651}" srcOrd="3" destOrd="0" parTransId="{CFC42B9E-DCA1-4304-A9DB-55E140DD821E}" sibTransId="{AAEB5665-8FB1-4359-BF44-78D872E61A7F}"/>
    <dgm:cxn modelId="{86452F5A-626E-4B3A-964D-70DB54B17FD1}" type="presOf" srcId="{7AB26F27-E4ED-49BB-9F11-8D3923060472}" destId="{7F8CD68C-92ED-4FE5-A396-72865CC1587F}" srcOrd="0" destOrd="0" presId="urn:microsoft.com/office/officeart/2005/8/layout/vList2"/>
    <dgm:cxn modelId="{3AA6B87A-60AA-43BD-BC7F-F51563C53CFD}" srcId="{379F6997-C767-4E5F-A00B-991D6C4C8768}" destId="{A67E8BEE-2BBB-4E33-83E2-877AF4DF401E}" srcOrd="1" destOrd="0" parTransId="{6CE2D4F2-9499-4643-9491-61C2AF573CD4}" sibTransId="{B60A19F5-3A66-4B58-A0D6-7B6D33C5CA10}"/>
    <dgm:cxn modelId="{FF03567B-95AD-44CC-BB8F-AF737AF37DD0}" srcId="{A67E8BEE-2BBB-4E33-83E2-877AF4DF401E}" destId="{7E100F7A-359B-4C98-9685-58D778797E42}" srcOrd="2" destOrd="0" parTransId="{C6CE548D-CE38-4419-AD21-267AD271CC82}" sibTransId="{53AE3253-C2F0-4A8C-9324-9F7406ED4AA8}"/>
    <dgm:cxn modelId="{9C0F1384-FC7C-4462-B6C0-5B3B38E13DC7}" srcId="{7AB26F27-E4ED-49BB-9F11-8D3923060472}" destId="{F865C838-CF18-49E5-8A24-6E55142922D2}" srcOrd="0" destOrd="0" parTransId="{BE91BE93-FE9D-4508-8FAE-9C025A544912}" sibTransId="{3DCA215D-B3DF-4AB3-A60E-42D533E73115}"/>
    <dgm:cxn modelId="{78D7C48F-F21F-4353-BA95-BF56583127A9}" type="presOf" srcId="{A67E8BEE-2BBB-4E33-83E2-877AF4DF401E}" destId="{6F28D025-E3FD-4BD6-A0C0-E1A030AB320D}" srcOrd="0" destOrd="0" presId="urn:microsoft.com/office/officeart/2005/8/layout/vList2"/>
    <dgm:cxn modelId="{3145D59B-7D08-43E9-9A8C-D7F8BF6918B1}" type="presOf" srcId="{F865C838-CF18-49E5-8A24-6E55142922D2}" destId="{74A6480D-D8A9-4FF3-B684-0F26AAD3B78A}" srcOrd="0" destOrd="0" presId="urn:microsoft.com/office/officeart/2005/8/layout/vList2"/>
    <dgm:cxn modelId="{292C209F-55C4-42D5-8630-67764910FBA1}" srcId="{A67E8BEE-2BBB-4E33-83E2-877AF4DF401E}" destId="{2D052248-E7F4-45CE-9BF6-8E54B15FF139}" srcOrd="1" destOrd="0" parTransId="{B32CF434-3F79-4B9E-AD57-14642E894C33}" sibTransId="{C059CBD9-2C81-40FD-AF23-2FCADBA49319}"/>
    <dgm:cxn modelId="{9C729FD7-8C80-49D2-9B01-5623C72E27FC}" srcId="{A67E8BEE-2BBB-4E33-83E2-877AF4DF401E}" destId="{4E043BA4-4910-4370-B4D0-356113338759}" srcOrd="0" destOrd="0" parTransId="{094C132C-4028-445F-9B19-21087977B25A}" sibTransId="{F230B2AE-7089-41B4-A545-42A0A29F0C11}"/>
    <dgm:cxn modelId="{799246E9-D9D6-40DD-89A5-B1B5D8DE285A}" type="presOf" srcId="{379F6997-C767-4E5F-A00B-991D6C4C8768}" destId="{6B04BA07-F86E-44BE-8268-BBFF8E9C2E72}" srcOrd="0" destOrd="0" presId="urn:microsoft.com/office/officeart/2005/8/layout/vList2"/>
    <dgm:cxn modelId="{8EEF56FB-5B2B-4A8B-8F34-B6D52C89BDB6}" type="presOf" srcId="{2D052248-E7F4-45CE-9BF6-8E54B15FF139}" destId="{4035FC1E-E568-425B-81FD-790E50F1E5D3}" srcOrd="0" destOrd="1" presId="urn:microsoft.com/office/officeart/2005/8/layout/vList2"/>
    <dgm:cxn modelId="{75493CFF-A4EE-4701-8054-63C954BBDE0C}" type="presParOf" srcId="{6B04BA07-F86E-44BE-8268-BBFF8E9C2E72}" destId="{7F8CD68C-92ED-4FE5-A396-72865CC1587F}" srcOrd="0" destOrd="0" presId="urn:microsoft.com/office/officeart/2005/8/layout/vList2"/>
    <dgm:cxn modelId="{D4D39349-EA97-4563-A494-B23DC2C5783F}" type="presParOf" srcId="{6B04BA07-F86E-44BE-8268-BBFF8E9C2E72}" destId="{74A6480D-D8A9-4FF3-B684-0F26AAD3B78A}" srcOrd="1" destOrd="0" presId="urn:microsoft.com/office/officeart/2005/8/layout/vList2"/>
    <dgm:cxn modelId="{BD85463F-319E-46E0-9093-2978F2F3E601}" type="presParOf" srcId="{6B04BA07-F86E-44BE-8268-BBFF8E9C2E72}" destId="{6F28D025-E3FD-4BD6-A0C0-E1A030AB320D}" srcOrd="2" destOrd="0" presId="urn:microsoft.com/office/officeart/2005/8/layout/vList2"/>
    <dgm:cxn modelId="{D2376A7E-309E-480B-9413-D74016A7989C}" type="presParOf" srcId="{6B04BA07-F86E-44BE-8268-BBFF8E9C2E72}" destId="{4035FC1E-E568-425B-81FD-790E50F1E5D3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07058B8-3D89-40A6-90BC-B0848692293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06F452E-424E-4853-BE5B-FF444BF47EF3}">
      <dgm:prSet phldrT="[Text]" phldr="0"/>
      <dgm:spPr/>
      <dgm:t>
        <a:bodyPr/>
        <a:lstStyle/>
        <a:p>
          <a:r>
            <a:rPr lang="en-US" b="1"/>
            <a:t>Paper Fax</a:t>
          </a:r>
        </a:p>
      </dgm:t>
    </dgm:pt>
    <dgm:pt modelId="{5EF7C95C-0812-411D-9DE7-894ED5B53A27}" type="parTrans" cxnId="{3CAC6842-02FE-45DF-8672-5D4AA5650690}">
      <dgm:prSet/>
      <dgm:spPr/>
      <dgm:t>
        <a:bodyPr/>
        <a:lstStyle/>
        <a:p>
          <a:endParaRPr lang="en-US"/>
        </a:p>
      </dgm:t>
    </dgm:pt>
    <dgm:pt modelId="{401FC0F9-6024-4768-BD54-05B8E9F32F76}" type="sibTrans" cxnId="{3CAC6842-02FE-45DF-8672-5D4AA5650690}">
      <dgm:prSet/>
      <dgm:spPr/>
      <dgm:t>
        <a:bodyPr/>
        <a:lstStyle/>
        <a:p>
          <a:endParaRPr lang="en-US"/>
        </a:p>
      </dgm:t>
    </dgm:pt>
    <dgm:pt modelId="{381A90E1-0BD5-4A2B-B0A2-5E3B6FC4882F}">
      <dgm:prSet phldrT="[Text]" phldr="0" custT="1"/>
      <dgm:spPr/>
      <dgm:t>
        <a:bodyPr/>
        <a:lstStyle/>
        <a:p>
          <a:pPr algn="ctr">
            <a:buNone/>
          </a:pPr>
          <a:r>
            <a:rPr lang="en-US" sz="1100" b="0" i="1"/>
            <a:t>A manual, labor-intensive legacy baseline that represents a high-friction "un-digitized" market ripe for cloud disruption.</a:t>
          </a:r>
          <a:endParaRPr lang="en-US" sz="1100" b="0"/>
        </a:p>
      </dgm:t>
    </dgm:pt>
    <dgm:pt modelId="{636E9733-A0EC-4050-859A-0B5F125A714D}" type="parTrans" cxnId="{EE9FE7B9-2617-4336-B8D7-6E0947456B4A}">
      <dgm:prSet/>
      <dgm:spPr/>
      <dgm:t>
        <a:bodyPr/>
        <a:lstStyle/>
        <a:p>
          <a:endParaRPr lang="en-US"/>
        </a:p>
      </dgm:t>
    </dgm:pt>
    <dgm:pt modelId="{56977F6E-5FD0-4098-9CC5-0CF71C8D1355}" type="sibTrans" cxnId="{EE9FE7B9-2617-4336-B8D7-6E0947456B4A}">
      <dgm:prSet/>
      <dgm:spPr/>
      <dgm:t>
        <a:bodyPr/>
        <a:lstStyle/>
        <a:p>
          <a:endParaRPr lang="en-US"/>
        </a:p>
      </dgm:t>
    </dgm:pt>
    <dgm:pt modelId="{A86D15C0-B2B7-4768-B4D3-AF832DFCE2BA}">
      <dgm:prSet phldrT="[Text]" phldr="0"/>
      <dgm:spPr/>
      <dgm:t>
        <a:bodyPr/>
        <a:lstStyle/>
        <a:p>
          <a:r>
            <a:rPr lang="en-US" b="1"/>
            <a:t>Legacy Digital</a:t>
          </a:r>
        </a:p>
      </dgm:t>
    </dgm:pt>
    <dgm:pt modelId="{B0575875-AE20-4DB7-8A0F-120942F56346}" type="parTrans" cxnId="{5239CF44-DC8B-44F5-9994-36E657CF1EA7}">
      <dgm:prSet/>
      <dgm:spPr/>
      <dgm:t>
        <a:bodyPr/>
        <a:lstStyle/>
        <a:p>
          <a:endParaRPr lang="en-US"/>
        </a:p>
      </dgm:t>
    </dgm:pt>
    <dgm:pt modelId="{287B87D5-DAD7-41A7-BF2B-BD168338634D}" type="sibTrans" cxnId="{5239CF44-DC8B-44F5-9994-36E657CF1EA7}">
      <dgm:prSet/>
      <dgm:spPr/>
      <dgm:t>
        <a:bodyPr/>
        <a:lstStyle/>
        <a:p>
          <a:endParaRPr lang="en-US"/>
        </a:p>
      </dgm:t>
    </dgm:pt>
    <dgm:pt modelId="{40172AF8-A3F0-4DBF-8632-C678DAF3ACDC}">
      <dgm:prSet phldrT="[Text]" phldr="0" custT="1"/>
      <dgm:spPr/>
      <dgm:t>
        <a:bodyPr/>
        <a:lstStyle/>
        <a:p>
          <a:pPr algn="ctr">
            <a:buNone/>
          </a:pPr>
          <a:r>
            <a:rPr lang="en-US" sz="1100" b="0" i="1"/>
            <a:t>Hardware-dependent on-premise servers that lack the scalability and AI-driven interoperability of modern SaaS platforms.</a:t>
          </a:r>
          <a:endParaRPr lang="en-US" sz="1100" b="0"/>
        </a:p>
      </dgm:t>
    </dgm:pt>
    <dgm:pt modelId="{9A10764A-D6C8-46E1-8165-1BFC6272D1E6}" type="parTrans" cxnId="{0AB94239-9199-4B76-A061-4538C95019E7}">
      <dgm:prSet/>
      <dgm:spPr/>
      <dgm:t>
        <a:bodyPr/>
        <a:lstStyle/>
        <a:p>
          <a:endParaRPr lang="en-US"/>
        </a:p>
      </dgm:t>
    </dgm:pt>
    <dgm:pt modelId="{27901246-9712-4DE8-A089-49ABE0F351B3}" type="sibTrans" cxnId="{0AB94239-9199-4B76-A061-4538C95019E7}">
      <dgm:prSet/>
      <dgm:spPr/>
      <dgm:t>
        <a:bodyPr/>
        <a:lstStyle/>
        <a:p>
          <a:endParaRPr lang="en-US"/>
        </a:p>
      </dgm:t>
    </dgm:pt>
    <dgm:pt modelId="{6136BCAF-98D5-4D45-BAD2-943D0CFB5140}">
      <dgm:prSet phldrT="[Text]" phldr="0"/>
      <dgm:spPr/>
      <dgm:t>
        <a:bodyPr/>
        <a:lstStyle/>
        <a:p>
          <a:r>
            <a:rPr lang="en-US" b="1"/>
            <a:t>Cloud Fax</a:t>
          </a:r>
        </a:p>
      </dgm:t>
    </dgm:pt>
    <dgm:pt modelId="{7C430255-3376-4099-A1BD-DE8FB148D22F}" type="parTrans" cxnId="{FFDFAE7A-981D-4A8C-B9F2-39B20CDB6370}">
      <dgm:prSet/>
      <dgm:spPr/>
      <dgm:t>
        <a:bodyPr/>
        <a:lstStyle/>
        <a:p>
          <a:endParaRPr lang="en-US"/>
        </a:p>
      </dgm:t>
    </dgm:pt>
    <dgm:pt modelId="{E894AB07-6D8B-48C8-8B54-6D97748D99AA}" type="sibTrans" cxnId="{FFDFAE7A-981D-4A8C-B9F2-39B20CDB6370}">
      <dgm:prSet/>
      <dgm:spPr/>
      <dgm:t>
        <a:bodyPr/>
        <a:lstStyle/>
        <a:p>
          <a:endParaRPr lang="en-US"/>
        </a:p>
      </dgm:t>
    </dgm:pt>
    <dgm:pt modelId="{D1E9C9DB-BA2F-41D9-8E06-C8A320B71627}">
      <dgm:prSet phldrT="[Text]" custT="1"/>
      <dgm:spPr/>
      <dgm:t>
        <a:bodyPr/>
        <a:lstStyle/>
        <a:p>
          <a:pPr algn="ctr">
            <a:buNone/>
          </a:pPr>
          <a:r>
            <a:rPr lang="en-US" sz="1100" b="0" i="1"/>
            <a:t>The mission-critical SaaS frontier where CCSI commands a dominant 60% share of all modernized healthcare document exchange.</a:t>
          </a:r>
          <a:endParaRPr lang="en-US" sz="1100" b="0"/>
        </a:p>
      </dgm:t>
    </dgm:pt>
    <dgm:pt modelId="{C3D54194-45D9-4DF7-8DDC-E092CAC4D188}" type="parTrans" cxnId="{E47CA443-0FAD-45AF-90B1-E8A127354F7D}">
      <dgm:prSet/>
      <dgm:spPr/>
      <dgm:t>
        <a:bodyPr/>
        <a:lstStyle/>
        <a:p>
          <a:endParaRPr lang="en-US"/>
        </a:p>
      </dgm:t>
    </dgm:pt>
    <dgm:pt modelId="{195790FA-974F-4C53-A510-FD84CB8A5C30}" type="sibTrans" cxnId="{E47CA443-0FAD-45AF-90B1-E8A127354F7D}">
      <dgm:prSet/>
      <dgm:spPr/>
      <dgm:t>
        <a:bodyPr/>
        <a:lstStyle/>
        <a:p>
          <a:endParaRPr lang="en-US"/>
        </a:p>
      </dgm:t>
    </dgm:pt>
    <dgm:pt modelId="{53F1C76A-1D34-48D5-9EE8-6F72D756ECB7}" type="pres">
      <dgm:prSet presAssocID="{307058B8-3D89-40A6-90BC-B08486922939}" presName="Name0" presStyleCnt="0">
        <dgm:presLayoutVars>
          <dgm:dir/>
          <dgm:animLvl val="lvl"/>
          <dgm:resizeHandles val="exact"/>
        </dgm:presLayoutVars>
      </dgm:prSet>
      <dgm:spPr/>
    </dgm:pt>
    <dgm:pt modelId="{26B73AA6-71B5-4AAD-862F-898968B919D8}" type="pres">
      <dgm:prSet presAssocID="{E06F452E-424E-4853-BE5B-FF444BF47EF3}" presName="composite" presStyleCnt="0"/>
      <dgm:spPr/>
    </dgm:pt>
    <dgm:pt modelId="{841AC920-7E26-4AFE-B6EF-535857033834}" type="pres">
      <dgm:prSet presAssocID="{E06F452E-424E-4853-BE5B-FF444BF47EF3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A6A950B5-434F-4D35-8C40-350AFB5108B7}" type="pres">
      <dgm:prSet presAssocID="{E06F452E-424E-4853-BE5B-FF444BF47EF3}" presName="desTx" presStyleLbl="alignAccFollowNode1" presStyleIdx="0" presStyleCnt="3">
        <dgm:presLayoutVars>
          <dgm:bulletEnabled val="1"/>
        </dgm:presLayoutVars>
      </dgm:prSet>
      <dgm:spPr/>
    </dgm:pt>
    <dgm:pt modelId="{D654D0D9-B6F4-4AAE-BBC5-6E9C285CBB4C}" type="pres">
      <dgm:prSet presAssocID="{401FC0F9-6024-4768-BD54-05B8E9F32F76}" presName="space" presStyleCnt="0"/>
      <dgm:spPr/>
    </dgm:pt>
    <dgm:pt modelId="{253CCCDD-22F1-44FE-B144-BDBE4A4B9D87}" type="pres">
      <dgm:prSet presAssocID="{A86D15C0-B2B7-4768-B4D3-AF832DFCE2BA}" presName="composite" presStyleCnt="0"/>
      <dgm:spPr/>
    </dgm:pt>
    <dgm:pt modelId="{E89B5BF1-C05B-432F-9F8A-02AF4F45270D}" type="pres">
      <dgm:prSet presAssocID="{A86D15C0-B2B7-4768-B4D3-AF832DFCE2BA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BC97A41D-A07A-454F-A917-9DF7BF2B6167}" type="pres">
      <dgm:prSet presAssocID="{A86D15C0-B2B7-4768-B4D3-AF832DFCE2BA}" presName="desTx" presStyleLbl="alignAccFollowNode1" presStyleIdx="1" presStyleCnt="3">
        <dgm:presLayoutVars>
          <dgm:bulletEnabled val="1"/>
        </dgm:presLayoutVars>
      </dgm:prSet>
      <dgm:spPr/>
    </dgm:pt>
    <dgm:pt modelId="{A4EE67F0-81A6-45E7-8F76-ABFD47E9FDF7}" type="pres">
      <dgm:prSet presAssocID="{287B87D5-DAD7-41A7-BF2B-BD168338634D}" presName="space" presStyleCnt="0"/>
      <dgm:spPr/>
    </dgm:pt>
    <dgm:pt modelId="{8FA48229-454C-4D3F-9F79-D87D38B5A34F}" type="pres">
      <dgm:prSet presAssocID="{6136BCAF-98D5-4D45-BAD2-943D0CFB5140}" presName="composite" presStyleCnt="0"/>
      <dgm:spPr/>
    </dgm:pt>
    <dgm:pt modelId="{FB28BA5B-8035-42CA-8F20-96A1DA9735AC}" type="pres">
      <dgm:prSet presAssocID="{6136BCAF-98D5-4D45-BAD2-943D0CFB5140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21705979-B274-434C-BFB9-5846DD291BB8}" type="pres">
      <dgm:prSet presAssocID="{6136BCAF-98D5-4D45-BAD2-943D0CFB5140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0AB94239-9199-4B76-A061-4538C95019E7}" srcId="{A86D15C0-B2B7-4768-B4D3-AF832DFCE2BA}" destId="{40172AF8-A3F0-4DBF-8632-C678DAF3ACDC}" srcOrd="0" destOrd="0" parTransId="{9A10764A-D6C8-46E1-8165-1BFC6272D1E6}" sibTransId="{27901246-9712-4DE8-A089-49ABE0F351B3}"/>
    <dgm:cxn modelId="{3CAC6842-02FE-45DF-8672-5D4AA5650690}" srcId="{307058B8-3D89-40A6-90BC-B08486922939}" destId="{E06F452E-424E-4853-BE5B-FF444BF47EF3}" srcOrd="0" destOrd="0" parTransId="{5EF7C95C-0812-411D-9DE7-894ED5B53A27}" sibTransId="{401FC0F9-6024-4768-BD54-05B8E9F32F76}"/>
    <dgm:cxn modelId="{E47CA443-0FAD-45AF-90B1-E8A127354F7D}" srcId="{6136BCAF-98D5-4D45-BAD2-943D0CFB5140}" destId="{D1E9C9DB-BA2F-41D9-8E06-C8A320B71627}" srcOrd="0" destOrd="0" parTransId="{C3D54194-45D9-4DF7-8DDC-E092CAC4D188}" sibTransId="{195790FA-974F-4C53-A510-FD84CB8A5C30}"/>
    <dgm:cxn modelId="{5239CF44-DC8B-44F5-9994-36E657CF1EA7}" srcId="{307058B8-3D89-40A6-90BC-B08486922939}" destId="{A86D15C0-B2B7-4768-B4D3-AF832DFCE2BA}" srcOrd="1" destOrd="0" parTransId="{B0575875-AE20-4DB7-8A0F-120942F56346}" sibTransId="{287B87D5-DAD7-41A7-BF2B-BD168338634D}"/>
    <dgm:cxn modelId="{7DF26C53-4353-4D2B-B9D2-6AF260CBBE0D}" type="presOf" srcId="{40172AF8-A3F0-4DBF-8632-C678DAF3ACDC}" destId="{BC97A41D-A07A-454F-A917-9DF7BF2B6167}" srcOrd="0" destOrd="0" presId="urn:microsoft.com/office/officeart/2005/8/layout/hList1"/>
    <dgm:cxn modelId="{57C4CC73-A05F-4DBB-9272-BA75CBDCD481}" type="presOf" srcId="{D1E9C9DB-BA2F-41D9-8E06-C8A320B71627}" destId="{21705979-B274-434C-BFB9-5846DD291BB8}" srcOrd="0" destOrd="0" presId="urn:microsoft.com/office/officeart/2005/8/layout/hList1"/>
    <dgm:cxn modelId="{02ED9578-54F0-452E-964A-EEB8330A913A}" type="presOf" srcId="{381A90E1-0BD5-4A2B-B0A2-5E3B6FC4882F}" destId="{A6A950B5-434F-4D35-8C40-350AFB5108B7}" srcOrd="0" destOrd="0" presId="urn:microsoft.com/office/officeart/2005/8/layout/hList1"/>
    <dgm:cxn modelId="{FFDFAE7A-981D-4A8C-B9F2-39B20CDB6370}" srcId="{307058B8-3D89-40A6-90BC-B08486922939}" destId="{6136BCAF-98D5-4D45-BAD2-943D0CFB5140}" srcOrd="2" destOrd="0" parTransId="{7C430255-3376-4099-A1BD-DE8FB148D22F}" sibTransId="{E894AB07-6D8B-48C8-8B54-6D97748D99AA}"/>
    <dgm:cxn modelId="{3A527D7C-BA5F-4DD4-93A7-4B6147051B7A}" type="presOf" srcId="{6136BCAF-98D5-4D45-BAD2-943D0CFB5140}" destId="{FB28BA5B-8035-42CA-8F20-96A1DA9735AC}" srcOrd="0" destOrd="0" presId="urn:microsoft.com/office/officeart/2005/8/layout/hList1"/>
    <dgm:cxn modelId="{D1EFFA7D-4552-4A2E-8ABF-BF6C45AA4F5C}" type="presOf" srcId="{307058B8-3D89-40A6-90BC-B08486922939}" destId="{53F1C76A-1D34-48D5-9EE8-6F72D756ECB7}" srcOrd="0" destOrd="0" presId="urn:microsoft.com/office/officeart/2005/8/layout/hList1"/>
    <dgm:cxn modelId="{EE9FE7B9-2617-4336-B8D7-6E0947456B4A}" srcId="{E06F452E-424E-4853-BE5B-FF444BF47EF3}" destId="{381A90E1-0BD5-4A2B-B0A2-5E3B6FC4882F}" srcOrd="0" destOrd="0" parTransId="{636E9733-A0EC-4050-859A-0B5F125A714D}" sibTransId="{56977F6E-5FD0-4098-9CC5-0CF71C8D1355}"/>
    <dgm:cxn modelId="{DD2AFEF4-A730-4F9E-8506-09A28FE01F75}" type="presOf" srcId="{E06F452E-424E-4853-BE5B-FF444BF47EF3}" destId="{841AC920-7E26-4AFE-B6EF-535857033834}" srcOrd="0" destOrd="0" presId="urn:microsoft.com/office/officeart/2005/8/layout/hList1"/>
    <dgm:cxn modelId="{AA0D00FF-B722-4091-8F6B-695EAC39C51F}" type="presOf" srcId="{A86D15C0-B2B7-4768-B4D3-AF832DFCE2BA}" destId="{E89B5BF1-C05B-432F-9F8A-02AF4F45270D}" srcOrd="0" destOrd="0" presId="urn:microsoft.com/office/officeart/2005/8/layout/hList1"/>
    <dgm:cxn modelId="{8D7154E6-FBE5-44C2-880E-34FD21E4CAB4}" type="presParOf" srcId="{53F1C76A-1D34-48D5-9EE8-6F72D756ECB7}" destId="{26B73AA6-71B5-4AAD-862F-898968B919D8}" srcOrd="0" destOrd="0" presId="urn:microsoft.com/office/officeart/2005/8/layout/hList1"/>
    <dgm:cxn modelId="{362C1DDE-D7D8-4525-8BB7-611A6401C93E}" type="presParOf" srcId="{26B73AA6-71B5-4AAD-862F-898968B919D8}" destId="{841AC920-7E26-4AFE-B6EF-535857033834}" srcOrd="0" destOrd="0" presId="urn:microsoft.com/office/officeart/2005/8/layout/hList1"/>
    <dgm:cxn modelId="{EDFED5AF-EB6F-4B04-AA07-8E2BD8EF3305}" type="presParOf" srcId="{26B73AA6-71B5-4AAD-862F-898968B919D8}" destId="{A6A950B5-434F-4D35-8C40-350AFB5108B7}" srcOrd="1" destOrd="0" presId="urn:microsoft.com/office/officeart/2005/8/layout/hList1"/>
    <dgm:cxn modelId="{B411A6ED-71DB-4FAC-962D-6E99D4F65FB4}" type="presParOf" srcId="{53F1C76A-1D34-48D5-9EE8-6F72D756ECB7}" destId="{D654D0D9-B6F4-4AAE-BBC5-6E9C285CBB4C}" srcOrd="1" destOrd="0" presId="urn:microsoft.com/office/officeart/2005/8/layout/hList1"/>
    <dgm:cxn modelId="{91D3A49B-A698-43D4-BCB5-E6684F0CEA7E}" type="presParOf" srcId="{53F1C76A-1D34-48D5-9EE8-6F72D756ECB7}" destId="{253CCCDD-22F1-44FE-B144-BDBE4A4B9D87}" srcOrd="2" destOrd="0" presId="urn:microsoft.com/office/officeart/2005/8/layout/hList1"/>
    <dgm:cxn modelId="{20CBD78A-6169-49C9-A2E6-AE6595014248}" type="presParOf" srcId="{253CCCDD-22F1-44FE-B144-BDBE4A4B9D87}" destId="{E89B5BF1-C05B-432F-9F8A-02AF4F45270D}" srcOrd="0" destOrd="0" presId="urn:microsoft.com/office/officeart/2005/8/layout/hList1"/>
    <dgm:cxn modelId="{5BE660A5-0D84-4455-8C72-02782187D82C}" type="presParOf" srcId="{253CCCDD-22F1-44FE-B144-BDBE4A4B9D87}" destId="{BC97A41D-A07A-454F-A917-9DF7BF2B6167}" srcOrd="1" destOrd="0" presId="urn:microsoft.com/office/officeart/2005/8/layout/hList1"/>
    <dgm:cxn modelId="{FB621141-09E0-4E56-9F07-D54C60970452}" type="presParOf" srcId="{53F1C76A-1D34-48D5-9EE8-6F72D756ECB7}" destId="{A4EE67F0-81A6-45E7-8F76-ABFD47E9FDF7}" srcOrd="3" destOrd="0" presId="urn:microsoft.com/office/officeart/2005/8/layout/hList1"/>
    <dgm:cxn modelId="{37194F3A-DFBC-4242-8EC1-E0646922B384}" type="presParOf" srcId="{53F1C76A-1D34-48D5-9EE8-6F72D756ECB7}" destId="{8FA48229-454C-4D3F-9F79-D87D38B5A34F}" srcOrd="4" destOrd="0" presId="urn:microsoft.com/office/officeart/2005/8/layout/hList1"/>
    <dgm:cxn modelId="{57BA250E-2B96-4C6C-BBAF-4ACF8A50F793}" type="presParOf" srcId="{8FA48229-454C-4D3F-9F79-D87D38B5A34F}" destId="{FB28BA5B-8035-42CA-8F20-96A1DA9735AC}" srcOrd="0" destOrd="0" presId="urn:microsoft.com/office/officeart/2005/8/layout/hList1"/>
    <dgm:cxn modelId="{1BAFB7BA-8CDF-4019-98D6-FD29F87B2498}" type="presParOf" srcId="{8FA48229-454C-4D3F-9F79-D87D38B5A34F}" destId="{21705979-B274-434C-BFB9-5846DD291BB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07058B8-3D89-40A6-90BC-B0848692293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06F452E-424E-4853-BE5B-FF444BF47EF3}">
      <dgm:prSet phldrT="[Text]" phldr="0"/>
      <dgm:spPr>
        <a:solidFill>
          <a:schemeClr val="tx1"/>
        </a:solidFill>
        <a:ln>
          <a:noFill/>
        </a:ln>
      </dgm:spPr>
      <dgm:t>
        <a:bodyPr/>
        <a:lstStyle/>
        <a:p>
          <a:r>
            <a:rPr lang="en-US" b="1"/>
            <a:t>OpenText</a:t>
          </a:r>
        </a:p>
        <a:p>
          <a:r>
            <a:rPr lang="en-US" b="1"/>
            <a:t>(~25%)</a:t>
          </a:r>
        </a:p>
      </dgm:t>
    </dgm:pt>
    <dgm:pt modelId="{5EF7C95C-0812-411D-9DE7-894ED5B53A27}" type="parTrans" cxnId="{3CAC6842-02FE-45DF-8672-5D4AA5650690}">
      <dgm:prSet/>
      <dgm:spPr/>
      <dgm:t>
        <a:bodyPr/>
        <a:lstStyle/>
        <a:p>
          <a:endParaRPr lang="en-US"/>
        </a:p>
      </dgm:t>
    </dgm:pt>
    <dgm:pt modelId="{401FC0F9-6024-4768-BD54-05B8E9F32F76}" type="sibTrans" cxnId="{3CAC6842-02FE-45DF-8672-5D4AA5650690}">
      <dgm:prSet/>
      <dgm:spPr/>
      <dgm:t>
        <a:bodyPr/>
        <a:lstStyle/>
        <a:p>
          <a:endParaRPr lang="en-US"/>
        </a:p>
      </dgm:t>
    </dgm:pt>
    <dgm:pt modelId="{381A90E1-0BD5-4A2B-B0A2-5E3B6FC4882F}">
      <dgm:prSet phldrT="[Text]" phldr="0" custT="1"/>
      <dgm:spPr/>
      <dgm:t>
        <a:bodyPr/>
        <a:lstStyle/>
        <a:p>
          <a:pPr algn="ctr">
            <a:buNone/>
          </a:pPr>
          <a:r>
            <a:rPr lang="en-US" sz="1100" b="0" i="0"/>
            <a:t>A legacy hardware-focused incumbent struggling to migrate its aging on-premise fax server clients to the modern cloud.</a:t>
          </a:r>
          <a:endParaRPr lang="en-US" sz="1100" b="0"/>
        </a:p>
      </dgm:t>
    </dgm:pt>
    <dgm:pt modelId="{636E9733-A0EC-4050-859A-0B5F125A714D}" type="parTrans" cxnId="{EE9FE7B9-2617-4336-B8D7-6E0947456B4A}">
      <dgm:prSet/>
      <dgm:spPr/>
      <dgm:t>
        <a:bodyPr/>
        <a:lstStyle/>
        <a:p>
          <a:endParaRPr lang="en-US"/>
        </a:p>
      </dgm:t>
    </dgm:pt>
    <dgm:pt modelId="{56977F6E-5FD0-4098-9CC5-0CF71C8D1355}" type="sibTrans" cxnId="{EE9FE7B9-2617-4336-B8D7-6E0947456B4A}">
      <dgm:prSet/>
      <dgm:spPr/>
      <dgm:t>
        <a:bodyPr/>
        <a:lstStyle/>
        <a:p>
          <a:endParaRPr lang="en-US"/>
        </a:p>
      </dgm:t>
    </dgm:pt>
    <dgm:pt modelId="{A86D15C0-B2B7-4768-B4D3-AF832DFCE2BA}">
      <dgm:prSet phldrT="[Text]" phldr="0"/>
      <dgm:spPr>
        <a:solidFill>
          <a:schemeClr val="tx1"/>
        </a:solidFill>
        <a:ln>
          <a:noFill/>
        </a:ln>
      </dgm:spPr>
      <dgm:t>
        <a:bodyPr/>
        <a:lstStyle/>
        <a:p>
          <a:r>
            <a:rPr lang="en-US" b="1"/>
            <a:t>RingCentral (~10%)</a:t>
          </a:r>
        </a:p>
      </dgm:t>
    </dgm:pt>
    <dgm:pt modelId="{B0575875-AE20-4DB7-8A0F-120942F56346}" type="parTrans" cxnId="{5239CF44-DC8B-44F5-9994-36E657CF1EA7}">
      <dgm:prSet/>
      <dgm:spPr/>
      <dgm:t>
        <a:bodyPr/>
        <a:lstStyle/>
        <a:p>
          <a:endParaRPr lang="en-US"/>
        </a:p>
      </dgm:t>
    </dgm:pt>
    <dgm:pt modelId="{287B87D5-DAD7-41A7-BF2B-BD168338634D}" type="sibTrans" cxnId="{5239CF44-DC8B-44F5-9994-36E657CF1EA7}">
      <dgm:prSet/>
      <dgm:spPr/>
      <dgm:t>
        <a:bodyPr/>
        <a:lstStyle/>
        <a:p>
          <a:endParaRPr lang="en-US"/>
        </a:p>
      </dgm:t>
    </dgm:pt>
    <dgm:pt modelId="{40172AF8-A3F0-4DBF-8632-C678DAF3ACDC}">
      <dgm:prSet phldrT="[Text]" phldr="0" custT="1"/>
      <dgm:spPr/>
      <dgm:t>
        <a:bodyPr/>
        <a:lstStyle/>
        <a:p>
          <a:pPr algn="ctr">
            <a:buNone/>
          </a:pPr>
          <a:r>
            <a:rPr lang="en-US" sz="1100" b="0" i="0"/>
            <a:t>A generalist phone and video provider that treats healthcare fax as a basic, low-priority software add-on.</a:t>
          </a:r>
          <a:endParaRPr lang="en-US" sz="1100" b="0"/>
        </a:p>
      </dgm:t>
    </dgm:pt>
    <dgm:pt modelId="{9A10764A-D6C8-46E1-8165-1BFC6272D1E6}" type="parTrans" cxnId="{0AB94239-9199-4B76-A061-4538C95019E7}">
      <dgm:prSet/>
      <dgm:spPr/>
      <dgm:t>
        <a:bodyPr/>
        <a:lstStyle/>
        <a:p>
          <a:endParaRPr lang="en-US"/>
        </a:p>
      </dgm:t>
    </dgm:pt>
    <dgm:pt modelId="{27901246-9712-4DE8-A089-49ABE0F351B3}" type="sibTrans" cxnId="{0AB94239-9199-4B76-A061-4538C95019E7}">
      <dgm:prSet/>
      <dgm:spPr/>
      <dgm:t>
        <a:bodyPr/>
        <a:lstStyle/>
        <a:p>
          <a:endParaRPr lang="en-US"/>
        </a:p>
      </dgm:t>
    </dgm:pt>
    <dgm:pt modelId="{6136BCAF-98D5-4D45-BAD2-943D0CFB5140}">
      <dgm:prSet phldrT="[Text]" phldr="0"/>
      <dgm:spPr>
        <a:solidFill>
          <a:srgbClr val="666666"/>
        </a:solidFill>
        <a:ln>
          <a:noFill/>
        </a:ln>
      </dgm:spPr>
      <dgm:t>
        <a:bodyPr/>
        <a:lstStyle/>
        <a:p>
          <a:r>
            <a:rPr lang="en-US" b="1"/>
            <a:t>Upland (&lt;5%)</a:t>
          </a:r>
        </a:p>
      </dgm:t>
    </dgm:pt>
    <dgm:pt modelId="{7C430255-3376-4099-A1BD-DE8FB148D22F}" type="parTrans" cxnId="{FFDFAE7A-981D-4A8C-B9F2-39B20CDB6370}">
      <dgm:prSet/>
      <dgm:spPr/>
      <dgm:t>
        <a:bodyPr/>
        <a:lstStyle/>
        <a:p>
          <a:endParaRPr lang="en-US"/>
        </a:p>
      </dgm:t>
    </dgm:pt>
    <dgm:pt modelId="{E894AB07-6D8B-48C8-8B54-6D97748D99AA}" type="sibTrans" cxnId="{FFDFAE7A-981D-4A8C-B9F2-39B20CDB6370}">
      <dgm:prSet/>
      <dgm:spPr/>
      <dgm:t>
        <a:bodyPr/>
        <a:lstStyle/>
        <a:p>
          <a:endParaRPr lang="en-US"/>
        </a:p>
      </dgm:t>
    </dgm:pt>
    <dgm:pt modelId="{D1E9C9DB-BA2F-41D9-8E06-C8A320B71627}">
      <dgm:prSet phldrT="[Text]" custT="1"/>
      <dgm:spPr/>
      <dgm:t>
        <a:bodyPr/>
        <a:lstStyle/>
        <a:p>
          <a:pPr algn="ctr">
            <a:buNone/>
          </a:pPr>
          <a:r>
            <a:rPr lang="en-US" sz="1100" b="0" i="0"/>
            <a:t>A small-scale software aggregator lacking the specialized features and security needed for large hospital systems.</a:t>
          </a:r>
        </a:p>
      </dgm:t>
    </dgm:pt>
    <dgm:pt modelId="{C3D54194-45D9-4DF7-8DDC-E092CAC4D188}" type="parTrans" cxnId="{E47CA443-0FAD-45AF-90B1-E8A127354F7D}">
      <dgm:prSet/>
      <dgm:spPr/>
      <dgm:t>
        <a:bodyPr/>
        <a:lstStyle/>
        <a:p>
          <a:endParaRPr lang="en-US"/>
        </a:p>
      </dgm:t>
    </dgm:pt>
    <dgm:pt modelId="{195790FA-974F-4C53-A510-FD84CB8A5C30}" type="sibTrans" cxnId="{E47CA443-0FAD-45AF-90B1-E8A127354F7D}">
      <dgm:prSet/>
      <dgm:spPr/>
      <dgm:t>
        <a:bodyPr/>
        <a:lstStyle/>
        <a:p>
          <a:endParaRPr lang="en-US"/>
        </a:p>
      </dgm:t>
    </dgm:pt>
    <dgm:pt modelId="{53F1C76A-1D34-48D5-9EE8-6F72D756ECB7}" type="pres">
      <dgm:prSet presAssocID="{307058B8-3D89-40A6-90BC-B08486922939}" presName="Name0" presStyleCnt="0">
        <dgm:presLayoutVars>
          <dgm:dir/>
          <dgm:animLvl val="lvl"/>
          <dgm:resizeHandles val="exact"/>
        </dgm:presLayoutVars>
      </dgm:prSet>
      <dgm:spPr/>
    </dgm:pt>
    <dgm:pt modelId="{26B73AA6-71B5-4AAD-862F-898968B919D8}" type="pres">
      <dgm:prSet presAssocID="{E06F452E-424E-4853-BE5B-FF444BF47EF3}" presName="composite" presStyleCnt="0"/>
      <dgm:spPr/>
    </dgm:pt>
    <dgm:pt modelId="{841AC920-7E26-4AFE-B6EF-535857033834}" type="pres">
      <dgm:prSet presAssocID="{E06F452E-424E-4853-BE5B-FF444BF47EF3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A6A950B5-434F-4D35-8C40-350AFB5108B7}" type="pres">
      <dgm:prSet presAssocID="{E06F452E-424E-4853-BE5B-FF444BF47EF3}" presName="desTx" presStyleLbl="alignAccFollowNode1" presStyleIdx="0" presStyleCnt="3">
        <dgm:presLayoutVars>
          <dgm:bulletEnabled val="1"/>
        </dgm:presLayoutVars>
      </dgm:prSet>
      <dgm:spPr/>
    </dgm:pt>
    <dgm:pt modelId="{D654D0D9-B6F4-4AAE-BBC5-6E9C285CBB4C}" type="pres">
      <dgm:prSet presAssocID="{401FC0F9-6024-4768-BD54-05B8E9F32F76}" presName="space" presStyleCnt="0"/>
      <dgm:spPr/>
    </dgm:pt>
    <dgm:pt modelId="{253CCCDD-22F1-44FE-B144-BDBE4A4B9D87}" type="pres">
      <dgm:prSet presAssocID="{A86D15C0-B2B7-4768-B4D3-AF832DFCE2BA}" presName="composite" presStyleCnt="0"/>
      <dgm:spPr/>
    </dgm:pt>
    <dgm:pt modelId="{E89B5BF1-C05B-432F-9F8A-02AF4F45270D}" type="pres">
      <dgm:prSet presAssocID="{A86D15C0-B2B7-4768-B4D3-AF832DFCE2BA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BC97A41D-A07A-454F-A917-9DF7BF2B6167}" type="pres">
      <dgm:prSet presAssocID="{A86D15C0-B2B7-4768-B4D3-AF832DFCE2BA}" presName="desTx" presStyleLbl="alignAccFollowNode1" presStyleIdx="1" presStyleCnt="3">
        <dgm:presLayoutVars>
          <dgm:bulletEnabled val="1"/>
        </dgm:presLayoutVars>
      </dgm:prSet>
      <dgm:spPr/>
    </dgm:pt>
    <dgm:pt modelId="{A4EE67F0-81A6-45E7-8F76-ABFD47E9FDF7}" type="pres">
      <dgm:prSet presAssocID="{287B87D5-DAD7-41A7-BF2B-BD168338634D}" presName="space" presStyleCnt="0"/>
      <dgm:spPr/>
    </dgm:pt>
    <dgm:pt modelId="{8FA48229-454C-4D3F-9F79-D87D38B5A34F}" type="pres">
      <dgm:prSet presAssocID="{6136BCAF-98D5-4D45-BAD2-943D0CFB5140}" presName="composite" presStyleCnt="0"/>
      <dgm:spPr/>
    </dgm:pt>
    <dgm:pt modelId="{FB28BA5B-8035-42CA-8F20-96A1DA9735AC}" type="pres">
      <dgm:prSet presAssocID="{6136BCAF-98D5-4D45-BAD2-943D0CFB5140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21705979-B274-434C-BFB9-5846DD291BB8}" type="pres">
      <dgm:prSet presAssocID="{6136BCAF-98D5-4D45-BAD2-943D0CFB5140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0AB94239-9199-4B76-A061-4538C95019E7}" srcId="{A86D15C0-B2B7-4768-B4D3-AF832DFCE2BA}" destId="{40172AF8-A3F0-4DBF-8632-C678DAF3ACDC}" srcOrd="0" destOrd="0" parTransId="{9A10764A-D6C8-46E1-8165-1BFC6272D1E6}" sibTransId="{27901246-9712-4DE8-A089-49ABE0F351B3}"/>
    <dgm:cxn modelId="{3CAC6842-02FE-45DF-8672-5D4AA5650690}" srcId="{307058B8-3D89-40A6-90BC-B08486922939}" destId="{E06F452E-424E-4853-BE5B-FF444BF47EF3}" srcOrd="0" destOrd="0" parTransId="{5EF7C95C-0812-411D-9DE7-894ED5B53A27}" sibTransId="{401FC0F9-6024-4768-BD54-05B8E9F32F76}"/>
    <dgm:cxn modelId="{E47CA443-0FAD-45AF-90B1-E8A127354F7D}" srcId="{6136BCAF-98D5-4D45-BAD2-943D0CFB5140}" destId="{D1E9C9DB-BA2F-41D9-8E06-C8A320B71627}" srcOrd="0" destOrd="0" parTransId="{C3D54194-45D9-4DF7-8DDC-E092CAC4D188}" sibTransId="{195790FA-974F-4C53-A510-FD84CB8A5C30}"/>
    <dgm:cxn modelId="{5239CF44-DC8B-44F5-9994-36E657CF1EA7}" srcId="{307058B8-3D89-40A6-90BC-B08486922939}" destId="{A86D15C0-B2B7-4768-B4D3-AF832DFCE2BA}" srcOrd="1" destOrd="0" parTransId="{B0575875-AE20-4DB7-8A0F-120942F56346}" sibTransId="{287B87D5-DAD7-41A7-BF2B-BD168338634D}"/>
    <dgm:cxn modelId="{7DF26C53-4353-4D2B-B9D2-6AF260CBBE0D}" type="presOf" srcId="{40172AF8-A3F0-4DBF-8632-C678DAF3ACDC}" destId="{BC97A41D-A07A-454F-A917-9DF7BF2B6167}" srcOrd="0" destOrd="0" presId="urn:microsoft.com/office/officeart/2005/8/layout/hList1"/>
    <dgm:cxn modelId="{57C4CC73-A05F-4DBB-9272-BA75CBDCD481}" type="presOf" srcId="{D1E9C9DB-BA2F-41D9-8E06-C8A320B71627}" destId="{21705979-B274-434C-BFB9-5846DD291BB8}" srcOrd="0" destOrd="0" presId="urn:microsoft.com/office/officeart/2005/8/layout/hList1"/>
    <dgm:cxn modelId="{02ED9578-54F0-452E-964A-EEB8330A913A}" type="presOf" srcId="{381A90E1-0BD5-4A2B-B0A2-5E3B6FC4882F}" destId="{A6A950B5-434F-4D35-8C40-350AFB5108B7}" srcOrd="0" destOrd="0" presId="urn:microsoft.com/office/officeart/2005/8/layout/hList1"/>
    <dgm:cxn modelId="{FFDFAE7A-981D-4A8C-B9F2-39B20CDB6370}" srcId="{307058B8-3D89-40A6-90BC-B08486922939}" destId="{6136BCAF-98D5-4D45-BAD2-943D0CFB5140}" srcOrd="2" destOrd="0" parTransId="{7C430255-3376-4099-A1BD-DE8FB148D22F}" sibTransId="{E894AB07-6D8B-48C8-8B54-6D97748D99AA}"/>
    <dgm:cxn modelId="{3A527D7C-BA5F-4DD4-93A7-4B6147051B7A}" type="presOf" srcId="{6136BCAF-98D5-4D45-BAD2-943D0CFB5140}" destId="{FB28BA5B-8035-42CA-8F20-96A1DA9735AC}" srcOrd="0" destOrd="0" presId="urn:microsoft.com/office/officeart/2005/8/layout/hList1"/>
    <dgm:cxn modelId="{D1EFFA7D-4552-4A2E-8ABF-BF6C45AA4F5C}" type="presOf" srcId="{307058B8-3D89-40A6-90BC-B08486922939}" destId="{53F1C76A-1D34-48D5-9EE8-6F72D756ECB7}" srcOrd="0" destOrd="0" presId="urn:microsoft.com/office/officeart/2005/8/layout/hList1"/>
    <dgm:cxn modelId="{EE9FE7B9-2617-4336-B8D7-6E0947456B4A}" srcId="{E06F452E-424E-4853-BE5B-FF444BF47EF3}" destId="{381A90E1-0BD5-4A2B-B0A2-5E3B6FC4882F}" srcOrd="0" destOrd="0" parTransId="{636E9733-A0EC-4050-859A-0B5F125A714D}" sibTransId="{56977F6E-5FD0-4098-9CC5-0CF71C8D1355}"/>
    <dgm:cxn modelId="{DD2AFEF4-A730-4F9E-8506-09A28FE01F75}" type="presOf" srcId="{E06F452E-424E-4853-BE5B-FF444BF47EF3}" destId="{841AC920-7E26-4AFE-B6EF-535857033834}" srcOrd="0" destOrd="0" presId="urn:microsoft.com/office/officeart/2005/8/layout/hList1"/>
    <dgm:cxn modelId="{AA0D00FF-B722-4091-8F6B-695EAC39C51F}" type="presOf" srcId="{A86D15C0-B2B7-4768-B4D3-AF832DFCE2BA}" destId="{E89B5BF1-C05B-432F-9F8A-02AF4F45270D}" srcOrd="0" destOrd="0" presId="urn:microsoft.com/office/officeart/2005/8/layout/hList1"/>
    <dgm:cxn modelId="{8D7154E6-FBE5-44C2-880E-34FD21E4CAB4}" type="presParOf" srcId="{53F1C76A-1D34-48D5-9EE8-6F72D756ECB7}" destId="{26B73AA6-71B5-4AAD-862F-898968B919D8}" srcOrd="0" destOrd="0" presId="urn:microsoft.com/office/officeart/2005/8/layout/hList1"/>
    <dgm:cxn modelId="{362C1DDE-D7D8-4525-8BB7-611A6401C93E}" type="presParOf" srcId="{26B73AA6-71B5-4AAD-862F-898968B919D8}" destId="{841AC920-7E26-4AFE-B6EF-535857033834}" srcOrd="0" destOrd="0" presId="urn:microsoft.com/office/officeart/2005/8/layout/hList1"/>
    <dgm:cxn modelId="{EDFED5AF-EB6F-4B04-AA07-8E2BD8EF3305}" type="presParOf" srcId="{26B73AA6-71B5-4AAD-862F-898968B919D8}" destId="{A6A950B5-434F-4D35-8C40-350AFB5108B7}" srcOrd="1" destOrd="0" presId="urn:microsoft.com/office/officeart/2005/8/layout/hList1"/>
    <dgm:cxn modelId="{B411A6ED-71DB-4FAC-962D-6E99D4F65FB4}" type="presParOf" srcId="{53F1C76A-1D34-48D5-9EE8-6F72D756ECB7}" destId="{D654D0D9-B6F4-4AAE-BBC5-6E9C285CBB4C}" srcOrd="1" destOrd="0" presId="urn:microsoft.com/office/officeart/2005/8/layout/hList1"/>
    <dgm:cxn modelId="{91D3A49B-A698-43D4-BCB5-E6684F0CEA7E}" type="presParOf" srcId="{53F1C76A-1D34-48D5-9EE8-6F72D756ECB7}" destId="{253CCCDD-22F1-44FE-B144-BDBE4A4B9D87}" srcOrd="2" destOrd="0" presId="urn:microsoft.com/office/officeart/2005/8/layout/hList1"/>
    <dgm:cxn modelId="{20CBD78A-6169-49C9-A2E6-AE6595014248}" type="presParOf" srcId="{253CCCDD-22F1-44FE-B144-BDBE4A4B9D87}" destId="{E89B5BF1-C05B-432F-9F8A-02AF4F45270D}" srcOrd="0" destOrd="0" presId="urn:microsoft.com/office/officeart/2005/8/layout/hList1"/>
    <dgm:cxn modelId="{5BE660A5-0D84-4455-8C72-02782187D82C}" type="presParOf" srcId="{253CCCDD-22F1-44FE-B144-BDBE4A4B9D87}" destId="{BC97A41D-A07A-454F-A917-9DF7BF2B6167}" srcOrd="1" destOrd="0" presId="urn:microsoft.com/office/officeart/2005/8/layout/hList1"/>
    <dgm:cxn modelId="{FB621141-09E0-4E56-9F07-D54C60970452}" type="presParOf" srcId="{53F1C76A-1D34-48D5-9EE8-6F72D756ECB7}" destId="{A4EE67F0-81A6-45E7-8F76-ABFD47E9FDF7}" srcOrd="3" destOrd="0" presId="urn:microsoft.com/office/officeart/2005/8/layout/hList1"/>
    <dgm:cxn modelId="{37194F3A-DFBC-4242-8EC1-E0646922B384}" type="presParOf" srcId="{53F1C76A-1D34-48D5-9EE8-6F72D756ECB7}" destId="{8FA48229-454C-4D3F-9F79-D87D38B5A34F}" srcOrd="4" destOrd="0" presId="urn:microsoft.com/office/officeart/2005/8/layout/hList1"/>
    <dgm:cxn modelId="{57BA250E-2B96-4C6C-BBAF-4ACF8A50F793}" type="presParOf" srcId="{8FA48229-454C-4D3F-9F79-D87D38B5A34F}" destId="{FB28BA5B-8035-42CA-8F20-96A1DA9735AC}" srcOrd="0" destOrd="0" presId="urn:microsoft.com/office/officeart/2005/8/layout/hList1"/>
    <dgm:cxn modelId="{1BAFB7BA-8CDF-4019-98D6-FD29F87B2498}" type="presParOf" srcId="{8FA48229-454C-4D3F-9F79-D87D38B5A34F}" destId="{21705979-B274-434C-BFB9-5846DD291BB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BD56157-8AE5-4338-B45C-87579E3BE464}" type="doc">
      <dgm:prSet loTypeId="urn:microsoft.com/office/officeart/2005/8/layout/vList4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BF48549D-301E-48C7-9974-3927A69B5AB4}">
      <dgm:prSet phldrT="[Text]"/>
      <dgm:spPr/>
      <dgm:t>
        <a:bodyPr/>
        <a:lstStyle/>
        <a:p>
          <a:pPr>
            <a:buNone/>
          </a:pPr>
          <a:r>
            <a:rPr lang="en-US" sz="1400" b="1"/>
            <a:t>Private Ownership Advantage</a:t>
          </a:r>
        </a:p>
      </dgm:t>
    </dgm:pt>
    <dgm:pt modelId="{42B8138B-792B-4A59-AA8A-6427ED83C085}" type="parTrans" cxnId="{53ACA95C-072E-4EFB-BAB5-7BF5DB451007}">
      <dgm:prSet/>
      <dgm:spPr/>
      <dgm:t>
        <a:bodyPr/>
        <a:lstStyle/>
        <a:p>
          <a:endParaRPr lang="en-US"/>
        </a:p>
      </dgm:t>
    </dgm:pt>
    <dgm:pt modelId="{8D88471B-A910-4979-A093-BB11DC98D727}" type="sibTrans" cxnId="{53ACA95C-072E-4EFB-BAB5-7BF5DB451007}">
      <dgm:prSet/>
      <dgm:spPr/>
      <dgm:t>
        <a:bodyPr/>
        <a:lstStyle/>
        <a:p>
          <a:endParaRPr lang="en-US"/>
        </a:p>
      </dgm:t>
    </dgm:pt>
    <dgm:pt modelId="{1A254A14-453F-433B-9CB2-41804BED2370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200" b="1"/>
            <a:t>Eliminate Public Markets Costs:</a:t>
          </a:r>
          <a:r>
            <a:rPr lang="en-US" sz="1200"/>
            <a:t> Remove ~$4M in public company overhead.</a:t>
          </a:r>
        </a:p>
      </dgm:t>
    </dgm:pt>
    <dgm:pt modelId="{347ACA19-C17B-40D2-B5A8-56D91F3A5E66}" type="parTrans" cxnId="{36CD5CD8-D0D6-4C65-9E56-6A70C0AC14E6}">
      <dgm:prSet/>
      <dgm:spPr/>
      <dgm:t>
        <a:bodyPr/>
        <a:lstStyle/>
        <a:p>
          <a:endParaRPr lang="en-US"/>
        </a:p>
      </dgm:t>
    </dgm:pt>
    <dgm:pt modelId="{2DD4EDD5-2422-4E11-A4DB-195C888D9610}" type="sibTrans" cxnId="{36CD5CD8-D0D6-4C65-9E56-6A70C0AC14E6}">
      <dgm:prSet/>
      <dgm:spPr/>
      <dgm:t>
        <a:bodyPr/>
        <a:lstStyle/>
        <a:p>
          <a:endParaRPr lang="en-US"/>
        </a:p>
      </dgm:t>
    </dgm:pt>
    <dgm:pt modelId="{1265799A-D51B-42CB-A0E6-5F66823EF1FF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200" b="1"/>
            <a:t>Shift from EPS Stability to Strategic Investment: </a:t>
          </a:r>
          <a:r>
            <a:rPr lang="en-US" sz="1200"/>
            <a:t>Execute multi-year margin compression without quarterly earnings pressure.</a:t>
          </a:r>
        </a:p>
      </dgm:t>
    </dgm:pt>
    <dgm:pt modelId="{09D83035-3E8C-46D8-8D7A-E4EF7E78000F}" type="parTrans" cxnId="{8583449E-51F5-4EA1-9F68-69729B8B5BD2}">
      <dgm:prSet/>
      <dgm:spPr/>
      <dgm:t>
        <a:bodyPr/>
        <a:lstStyle/>
        <a:p>
          <a:endParaRPr lang="en-US"/>
        </a:p>
      </dgm:t>
    </dgm:pt>
    <dgm:pt modelId="{9ACAB338-0421-4EC8-9855-FE635B7D4108}" type="sibTrans" cxnId="{8583449E-51F5-4EA1-9F68-69729B8B5BD2}">
      <dgm:prSet/>
      <dgm:spPr/>
      <dgm:t>
        <a:bodyPr/>
        <a:lstStyle/>
        <a:p>
          <a:endParaRPr lang="en-US"/>
        </a:p>
      </dgm:t>
    </dgm:pt>
    <dgm:pt modelId="{A866F028-9E89-4F75-95E1-10FD95965E3E}">
      <dgm:prSet phldrT="[Text]" custT="1"/>
      <dgm:spPr/>
      <dgm:t>
        <a:bodyPr/>
        <a:lstStyle/>
        <a:p>
          <a:pPr algn="l">
            <a:buNone/>
          </a:pPr>
          <a:r>
            <a:rPr lang="en-US" sz="1400" b="1"/>
            <a:t>Strategic Market Penetration</a:t>
          </a:r>
          <a:endParaRPr lang="en-US" sz="1400"/>
        </a:p>
      </dgm:t>
    </dgm:pt>
    <dgm:pt modelId="{8E5C5589-2D6D-4336-8739-7DF3418DD40F}" type="parTrans" cxnId="{86778927-FFD1-4AE6-B724-A37FFBF561DB}">
      <dgm:prSet/>
      <dgm:spPr/>
      <dgm:t>
        <a:bodyPr/>
        <a:lstStyle/>
        <a:p>
          <a:endParaRPr lang="en-US"/>
        </a:p>
      </dgm:t>
    </dgm:pt>
    <dgm:pt modelId="{61272BFA-5E92-4248-B6EB-73CC16C00131}" type="sibTrans" cxnId="{86778927-FFD1-4AE6-B724-A37FFBF561DB}">
      <dgm:prSet/>
      <dgm:spPr/>
      <dgm:t>
        <a:bodyPr/>
        <a:lstStyle/>
        <a:p>
          <a:endParaRPr lang="en-US"/>
        </a:p>
      </dgm:t>
    </dgm:pt>
    <dgm:pt modelId="{DBA00BB0-8EA7-4073-BFB7-7DA14F83D0E9}">
      <dgm:prSet phldrT="[Text]" custT="1"/>
      <dgm:spPr/>
      <dgm:t>
        <a:bodyPr/>
        <a:lstStyle/>
        <a:p>
          <a:pPr algn="l">
            <a:buFont typeface="Arial" panose="020B0604020202020204" pitchFamily="34" charset="0"/>
            <a:buChar char="•"/>
          </a:pPr>
          <a:r>
            <a:rPr lang="en-US" sz="1200" b="1"/>
            <a:t>Intentional Margin Reinvestment:</a:t>
          </a:r>
          <a:r>
            <a:rPr lang="en-US" sz="1200"/>
            <a:t> Temporarily reinvest into expanded sales coverage to accelerate penetration.</a:t>
          </a:r>
        </a:p>
      </dgm:t>
    </dgm:pt>
    <dgm:pt modelId="{F6BBCB9E-CB4A-4ECC-9775-5D2173D8A811}" type="parTrans" cxnId="{0BAB6A73-9B09-49C6-A5A1-83A2A99D5F90}">
      <dgm:prSet/>
      <dgm:spPr/>
      <dgm:t>
        <a:bodyPr/>
        <a:lstStyle/>
        <a:p>
          <a:endParaRPr lang="en-US"/>
        </a:p>
      </dgm:t>
    </dgm:pt>
    <dgm:pt modelId="{7EB9D8A1-21C8-45D6-B2BF-C35A736C8182}" type="sibTrans" cxnId="{0BAB6A73-9B09-49C6-A5A1-83A2A99D5F90}">
      <dgm:prSet/>
      <dgm:spPr/>
      <dgm:t>
        <a:bodyPr/>
        <a:lstStyle/>
        <a:p>
          <a:endParaRPr lang="en-US"/>
        </a:p>
      </dgm:t>
    </dgm:pt>
    <dgm:pt modelId="{3AF8FA4D-CEBF-4736-98E3-74BAD0BDDA13}">
      <dgm:prSet phldrT="[Text]" custT="1"/>
      <dgm:spPr/>
      <dgm:t>
        <a:bodyPr/>
        <a:lstStyle/>
        <a:p>
          <a:pPr algn="l"/>
          <a:r>
            <a:rPr lang="en-US" sz="1200" b="1"/>
            <a:t>Density Over Margin:</a:t>
          </a:r>
          <a:r>
            <a:rPr lang="en-US" sz="1200"/>
            <a:t> Prioritize network touchpoints over near-term profitability.</a:t>
          </a:r>
        </a:p>
      </dgm:t>
    </dgm:pt>
    <dgm:pt modelId="{8003F692-4A77-4963-92DB-2B0CBA764D63}" type="parTrans" cxnId="{B11ECF6D-AF6E-4C6F-9E8E-388BC3B62E30}">
      <dgm:prSet/>
      <dgm:spPr/>
      <dgm:t>
        <a:bodyPr/>
        <a:lstStyle/>
        <a:p>
          <a:endParaRPr lang="en-US"/>
        </a:p>
      </dgm:t>
    </dgm:pt>
    <dgm:pt modelId="{A6A50EA3-8143-4230-B9BF-DFEA4176CBEB}" type="sibTrans" cxnId="{B11ECF6D-AF6E-4C6F-9E8E-388BC3B62E30}">
      <dgm:prSet/>
      <dgm:spPr/>
      <dgm:t>
        <a:bodyPr/>
        <a:lstStyle/>
        <a:p>
          <a:endParaRPr lang="en-US"/>
        </a:p>
      </dgm:t>
    </dgm:pt>
    <dgm:pt modelId="{2CCEA7DC-D22B-415E-AD65-FF8E7C807528}">
      <dgm:prSet phldrT="[Text]" custT="1"/>
      <dgm:spPr/>
      <dgm:t>
        <a:bodyPr/>
        <a:lstStyle/>
        <a:p>
          <a:pPr>
            <a:buNone/>
          </a:pPr>
          <a:r>
            <a:rPr lang="en-US" sz="1400" b="1"/>
            <a:t>Capital Deployment</a:t>
          </a:r>
        </a:p>
      </dgm:t>
    </dgm:pt>
    <dgm:pt modelId="{1557E218-9CC3-402E-AD0A-6ACA1B855B38}" type="sibTrans" cxnId="{92DF06D3-5E83-4B2C-8D09-46314BB66E8D}">
      <dgm:prSet/>
      <dgm:spPr/>
      <dgm:t>
        <a:bodyPr/>
        <a:lstStyle/>
        <a:p>
          <a:endParaRPr lang="en-US"/>
        </a:p>
      </dgm:t>
    </dgm:pt>
    <dgm:pt modelId="{F7C49B15-0213-40A0-8D11-FD8728FB7374}" type="parTrans" cxnId="{92DF06D3-5E83-4B2C-8D09-46314BB66E8D}">
      <dgm:prSet/>
      <dgm:spPr/>
      <dgm:t>
        <a:bodyPr/>
        <a:lstStyle/>
        <a:p>
          <a:endParaRPr lang="en-US"/>
        </a:p>
      </dgm:t>
    </dgm:pt>
    <dgm:pt modelId="{51EFA0CC-1F2A-4431-ACAF-F96BD7F95C07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200" b="1"/>
            <a:t>Phase I (2026–2028): </a:t>
          </a:r>
          <a:r>
            <a:rPr lang="en-US" sz="1200"/>
            <a:t>Prioritize growth reinvestment over accelerated deleveraging.</a:t>
          </a:r>
        </a:p>
      </dgm:t>
    </dgm:pt>
    <dgm:pt modelId="{97306313-6058-42B3-B63B-FD3948DD8BF7}" type="sibTrans" cxnId="{8BC7A4C6-A11C-4988-98DC-1B88CB06ADA1}">
      <dgm:prSet/>
      <dgm:spPr/>
      <dgm:t>
        <a:bodyPr/>
        <a:lstStyle/>
        <a:p>
          <a:endParaRPr lang="en-US"/>
        </a:p>
      </dgm:t>
    </dgm:pt>
    <dgm:pt modelId="{9A8D693E-AED3-4CF0-9C87-090E01F32A1C}" type="parTrans" cxnId="{8BC7A4C6-A11C-4988-98DC-1B88CB06ADA1}">
      <dgm:prSet/>
      <dgm:spPr/>
      <dgm:t>
        <a:bodyPr/>
        <a:lstStyle/>
        <a:p>
          <a:endParaRPr lang="en-US"/>
        </a:p>
      </dgm:t>
    </dgm:pt>
    <dgm:pt modelId="{3DDF864E-8253-48ED-9AE6-7B903D250AE3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200" b="1"/>
            <a:t>Phase II:</a:t>
          </a:r>
          <a:r>
            <a:rPr lang="en-US" sz="1200"/>
            <a:t> Utilize increased scale &amp; cash flow to optimize capital structure.</a:t>
          </a:r>
        </a:p>
      </dgm:t>
    </dgm:pt>
    <dgm:pt modelId="{D77F8395-627F-4459-9E26-7347FB9F762D}" type="sibTrans" cxnId="{3B2A8CE9-72BD-478E-BC9E-45015A1541B2}">
      <dgm:prSet/>
      <dgm:spPr/>
      <dgm:t>
        <a:bodyPr/>
        <a:lstStyle/>
        <a:p>
          <a:endParaRPr lang="en-US"/>
        </a:p>
      </dgm:t>
    </dgm:pt>
    <dgm:pt modelId="{C63C11FB-A1BB-436E-BC75-AB88CD853D20}" type="parTrans" cxnId="{3B2A8CE9-72BD-478E-BC9E-45015A1541B2}">
      <dgm:prSet/>
      <dgm:spPr/>
      <dgm:t>
        <a:bodyPr/>
        <a:lstStyle/>
        <a:p>
          <a:endParaRPr lang="en-US"/>
        </a:p>
      </dgm:t>
    </dgm:pt>
    <dgm:pt modelId="{53DCB6E5-D7C7-4737-B689-DE60CC4613ED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200" b="1"/>
            <a:t>Long-Term:</a:t>
          </a:r>
          <a:r>
            <a:rPr lang="en-US" sz="1200"/>
            <a:t> Exit as healthcare intelligence platform.</a:t>
          </a:r>
        </a:p>
      </dgm:t>
    </dgm:pt>
    <dgm:pt modelId="{277B23BC-D825-4BCE-A1D3-1A78830C5FA5}" type="sibTrans" cxnId="{DF7097BB-50B1-410E-BC4B-20EBD5AA8FDB}">
      <dgm:prSet/>
      <dgm:spPr/>
      <dgm:t>
        <a:bodyPr/>
        <a:lstStyle/>
        <a:p>
          <a:endParaRPr lang="en-US"/>
        </a:p>
      </dgm:t>
    </dgm:pt>
    <dgm:pt modelId="{AAE1B5B9-BDE2-4485-84E9-10BDC77F4B21}" type="parTrans" cxnId="{DF7097BB-50B1-410E-BC4B-20EBD5AA8FDB}">
      <dgm:prSet/>
      <dgm:spPr/>
      <dgm:t>
        <a:bodyPr/>
        <a:lstStyle/>
        <a:p>
          <a:endParaRPr lang="en-US"/>
        </a:p>
      </dgm:t>
    </dgm:pt>
    <dgm:pt modelId="{83403A77-E70D-4379-828F-E8DAA9F7AB44}" type="pres">
      <dgm:prSet presAssocID="{8BD56157-8AE5-4338-B45C-87579E3BE464}" presName="linear" presStyleCnt="0">
        <dgm:presLayoutVars>
          <dgm:dir/>
          <dgm:resizeHandles val="exact"/>
        </dgm:presLayoutVars>
      </dgm:prSet>
      <dgm:spPr/>
    </dgm:pt>
    <dgm:pt modelId="{F61533E9-D903-48CB-A2E6-CCD0437A28E9}" type="pres">
      <dgm:prSet presAssocID="{BF48549D-301E-48C7-9974-3927A69B5AB4}" presName="comp" presStyleCnt="0"/>
      <dgm:spPr/>
    </dgm:pt>
    <dgm:pt modelId="{DD9E7CC6-77DB-46AF-BAB6-2CB0E27F16E1}" type="pres">
      <dgm:prSet presAssocID="{BF48549D-301E-48C7-9974-3927A69B5AB4}" presName="box" presStyleLbl="node1" presStyleIdx="0" presStyleCnt="3"/>
      <dgm:spPr/>
    </dgm:pt>
    <dgm:pt modelId="{5C003618-3C1C-4D8F-B745-DD0A554F42B2}" type="pres">
      <dgm:prSet presAssocID="{BF48549D-301E-48C7-9974-3927A69B5AB4}" presName="img" presStyleLbl="fgImgPlace1" presStyleIdx="0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t="-10000" b="-10000"/>
          </a:stretch>
        </a:blipFill>
      </dgm:spPr>
      <dgm:extLst>
        <a:ext uri="{E40237B7-FDA0-4F09-8148-C483321AD2D9}">
          <dgm14:cNvPr xmlns:dgm14="http://schemas.microsoft.com/office/drawing/2010/diagram" id="0" name="" descr="Aspiration outline"/>
        </a:ext>
      </dgm:extLst>
    </dgm:pt>
    <dgm:pt modelId="{91A4612F-40E4-43B6-8ACC-226B5457EA02}" type="pres">
      <dgm:prSet presAssocID="{BF48549D-301E-48C7-9974-3927A69B5AB4}" presName="text" presStyleLbl="node1" presStyleIdx="0" presStyleCnt="3">
        <dgm:presLayoutVars>
          <dgm:bulletEnabled val="1"/>
        </dgm:presLayoutVars>
      </dgm:prSet>
      <dgm:spPr/>
    </dgm:pt>
    <dgm:pt modelId="{4D07C459-CF76-44F7-949C-3E8F0251F8B6}" type="pres">
      <dgm:prSet presAssocID="{8D88471B-A910-4979-A093-BB11DC98D727}" presName="spacer" presStyleCnt="0"/>
      <dgm:spPr/>
    </dgm:pt>
    <dgm:pt modelId="{0D5A0E1A-C9BA-4E37-A11A-0C61C57A1F52}" type="pres">
      <dgm:prSet presAssocID="{A866F028-9E89-4F75-95E1-10FD95965E3E}" presName="comp" presStyleCnt="0"/>
      <dgm:spPr/>
    </dgm:pt>
    <dgm:pt modelId="{CD24D982-F024-474C-91A3-10D26D216D26}" type="pres">
      <dgm:prSet presAssocID="{A866F028-9E89-4F75-95E1-10FD95965E3E}" presName="box" presStyleLbl="node1" presStyleIdx="1" presStyleCnt="3"/>
      <dgm:spPr/>
    </dgm:pt>
    <dgm:pt modelId="{EC59E6E4-BB7C-4704-84F5-74A115E233B7}" type="pres">
      <dgm:prSet presAssocID="{A866F028-9E89-4F75-95E1-10FD95965E3E}" presName="img" presStyleLbl="fgImgPlace1" presStyleIdx="1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</dgm:spPr>
      <dgm:extLst>
        <a:ext uri="{E40237B7-FDA0-4F09-8148-C483321AD2D9}">
          <dgm14:cNvPr xmlns:dgm14="http://schemas.microsoft.com/office/drawing/2010/diagram" id="0" name="" descr="Connections outline"/>
        </a:ext>
      </dgm:extLst>
    </dgm:pt>
    <dgm:pt modelId="{9D189188-5A3E-4F39-9C47-5DDDCD367468}" type="pres">
      <dgm:prSet presAssocID="{A866F028-9E89-4F75-95E1-10FD95965E3E}" presName="text" presStyleLbl="node1" presStyleIdx="1" presStyleCnt="3">
        <dgm:presLayoutVars>
          <dgm:bulletEnabled val="1"/>
        </dgm:presLayoutVars>
      </dgm:prSet>
      <dgm:spPr/>
    </dgm:pt>
    <dgm:pt modelId="{6B7F4CAE-23CC-437E-9ED0-0D71A669807C}" type="pres">
      <dgm:prSet presAssocID="{61272BFA-5E92-4248-B6EB-73CC16C00131}" presName="spacer" presStyleCnt="0"/>
      <dgm:spPr/>
    </dgm:pt>
    <dgm:pt modelId="{5CE8FD23-DB84-465A-BC67-5A786DE84825}" type="pres">
      <dgm:prSet presAssocID="{2CCEA7DC-D22B-415E-AD65-FF8E7C807528}" presName="comp" presStyleCnt="0"/>
      <dgm:spPr/>
    </dgm:pt>
    <dgm:pt modelId="{22A19DC0-A92C-4034-87BE-ACB947360815}" type="pres">
      <dgm:prSet presAssocID="{2CCEA7DC-D22B-415E-AD65-FF8E7C807528}" presName="box" presStyleLbl="node1" presStyleIdx="2" presStyleCnt="3" custLinFactNeighborX="-1171" custLinFactNeighborY="25903"/>
      <dgm:spPr/>
    </dgm:pt>
    <dgm:pt modelId="{5D073D8C-697A-4796-ABD9-B9579C6E8B33}" type="pres">
      <dgm:prSet presAssocID="{2CCEA7DC-D22B-415E-AD65-FF8E7C807528}" presName="img" presStyleLbl="fgImgPlace1" presStyleIdx="2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t="-10000" b="-10000"/>
          </a:stretch>
        </a:blipFill>
      </dgm:spPr>
      <dgm:extLst>
        <a:ext uri="{E40237B7-FDA0-4F09-8148-C483321AD2D9}">
          <dgm14:cNvPr xmlns:dgm14="http://schemas.microsoft.com/office/drawing/2010/diagram" id="0" name="" descr="Brain in head outline"/>
        </a:ext>
      </dgm:extLst>
    </dgm:pt>
    <dgm:pt modelId="{C73FE582-7B22-4377-AD40-6775D63C54A7}" type="pres">
      <dgm:prSet presAssocID="{2CCEA7DC-D22B-415E-AD65-FF8E7C807528}" presName="text" presStyleLbl="node1" presStyleIdx="2" presStyleCnt="3">
        <dgm:presLayoutVars>
          <dgm:bulletEnabled val="1"/>
        </dgm:presLayoutVars>
      </dgm:prSet>
      <dgm:spPr/>
    </dgm:pt>
  </dgm:ptLst>
  <dgm:cxnLst>
    <dgm:cxn modelId="{F20E9800-19AD-4EBA-9091-09700E31A657}" type="presOf" srcId="{BF48549D-301E-48C7-9974-3927A69B5AB4}" destId="{91A4612F-40E4-43B6-8ACC-226B5457EA02}" srcOrd="1" destOrd="0" presId="urn:microsoft.com/office/officeart/2005/8/layout/vList4"/>
    <dgm:cxn modelId="{8D0E290E-2794-4ED8-8329-2662DC8092B6}" type="presOf" srcId="{3DDF864E-8253-48ED-9AE6-7B903D250AE3}" destId="{22A19DC0-A92C-4034-87BE-ACB947360815}" srcOrd="0" destOrd="2" presId="urn:microsoft.com/office/officeart/2005/8/layout/vList4"/>
    <dgm:cxn modelId="{48837619-946A-4B77-9825-85B4FA672340}" type="presOf" srcId="{3AF8FA4D-CEBF-4736-98E3-74BAD0BDDA13}" destId="{9D189188-5A3E-4F39-9C47-5DDDCD367468}" srcOrd="1" destOrd="2" presId="urn:microsoft.com/office/officeart/2005/8/layout/vList4"/>
    <dgm:cxn modelId="{D92BC424-2ED4-4D04-B22D-5EA403838B82}" type="presOf" srcId="{51EFA0CC-1F2A-4431-ACAF-F96BD7F95C07}" destId="{C73FE582-7B22-4377-AD40-6775D63C54A7}" srcOrd="1" destOrd="1" presId="urn:microsoft.com/office/officeart/2005/8/layout/vList4"/>
    <dgm:cxn modelId="{86778927-FFD1-4AE6-B724-A37FFBF561DB}" srcId="{8BD56157-8AE5-4338-B45C-87579E3BE464}" destId="{A866F028-9E89-4F75-95E1-10FD95965E3E}" srcOrd="1" destOrd="0" parTransId="{8E5C5589-2D6D-4336-8739-7DF3418DD40F}" sibTransId="{61272BFA-5E92-4248-B6EB-73CC16C00131}"/>
    <dgm:cxn modelId="{58DECD5B-064F-49CA-A19C-3A6717AEF099}" type="presOf" srcId="{DBA00BB0-8EA7-4073-BFB7-7DA14F83D0E9}" destId="{9D189188-5A3E-4F39-9C47-5DDDCD367468}" srcOrd="1" destOrd="1" presId="urn:microsoft.com/office/officeart/2005/8/layout/vList4"/>
    <dgm:cxn modelId="{53ACA95C-072E-4EFB-BAB5-7BF5DB451007}" srcId="{8BD56157-8AE5-4338-B45C-87579E3BE464}" destId="{BF48549D-301E-48C7-9974-3927A69B5AB4}" srcOrd="0" destOrd="0" parTransId="{42B8138B-792B-4A59-AA8A-6427ED83C085}" sibTransId="{8D88471B-A910-4979-A093-BB11DC98D727}"/>
    <dgm:cxn modelId="{F180A35F-B559-48EF-946A-7EBA0506F5B1}" type="presOf" srcId="{53DCB6E5-D7C7-4737-B689-DE60CC4613ED}" destId="{C73FE582-7B22-4377-AD40-6775D63C54A7}" srcOrd="1" destOrd="3" presId="urn:microsoft.com/office/officeart/2005/8/layout/vList4"/>
    <dgm:cxn modelId="{B134D361-8D0D-4C7C-BA10-E622451E3E27}" type="presOf" srcId="{51EFA0CC-1F2A-4431-ACAF-F96BD7F95C07}" destId="{22A19DC0-A92C-4034-87BE-ACB947360815}" srcOrd="0" destOrd="1" presId="urn:microsoft.com/office/officeart/2005/8/layout/vList4"/>
    <dgm:cxn modelId="{BFC57544-433A-48AF-8AFE-0268BD22FFF3}" type="presOf" srcId="{3AF8FA4D-CEBF-4736-98E3-74BAD0BDDA13}" destId="{CD24D982-F024-474C-91A3-10D26D216D26}" srcOrd="0" destOrd="2" presId="urn:microsoft.com/office/officeart/2005/8/layout/vList4"/>
    <dgm:cxn modelId="{8650396A-18CB-4AA6-9207-6A3D4CE7C613}" type="presOf" srcId="{BF48549D-301E-48C7-9974-3927A69B5AB4}" destId="{DD9E7CC6-77DB-46AF-BAB6-2CB0E27F16E1}" srcOrd="0" destOrd="0" presId="urn:microsoft.com/office/officeart/2005/8/layout/vList4"/>
    <dgm:cxn modelId="{A410A64B-3F03-4DC7-B7AB-3B512D783978}" type="presOf" srcId="{2CCEA7DC-D22B-415E-AD65-FF8E7C807528}" destId="{22A19DC0-A92C-4034-87BE-ACB947360815}" srcOrd="0" destOrd="0" presId="urn:microsoft.com/office/officeart/2005/8/layout/vList4"/>
    <dgm:cxn modelId="{B11ECF6D-AF6E-4C6F-9E8E-388BC3B62E30}" srcId="{A866F028-9E89-4F75-95E1-10FD95965E3E}" destId="{3AF8FA4D-CEBF-4736-98E3-74BAD0BDDA13}" srcOrd="1" destOrd="0" parTransId="{8003F692-4A77-4963-92DB-2B0CBA764D63}" sibTransId="{A6A50EA3-8143-4230-B9BF-DFEA4176CBEB}"/>
    <dgm:cxn modelId="{0BAB6A73-9B09-49C6-A5A1-83A2A99D5F90}" srcId="{A866F028-9E89-4F75-95E1-10FD95965E3E}" destId="{DBA00BB0-8EA7-4073-BFB7-7DA14F83D0E9}" srcOrd="0" destOrd="0" parTransId="{F6BBCB9E-CB4A-4ECC-9775-5D2173D8A811}" sibTransId="{7EB9D8A1-21C8-45D6-B2BF-C35A736C8182}"/>
    <dgm:cxn modelId="{32C0637A-8121-4AAF-8E79-CD50AFB7DD2F}" type="presOf" srcId="{3DDF864E-8253-48ED-9AE6-7B903D250AE3}" destId="{C73FE582-7B22-4377-AD40-6775D63C54A7}" srcOrd="1" destOrd="2" presId="urn:microsoft.com/office/officeart/2005/8/layout/vList4"/>
    <dgm:cxn modelId="{5496925A-92BA-4292-92B1-B017A710B85D}" type="presOf" srcId="{1A254A14-453F-433B-9CB2-41804BED2370}" destId="{DD9E7CC6-77DB-46AF-BAB6-2CB0E27F16E1}" srcOrd="0" destOrd="1" presId="urn:microsoft.com/office/officeart/2005/8/layout/vList4"/>
    <dgm:cxn modelId="{24C2757B-C005-4D4C-A083-7934B4E65A78}" type="presOf" srcId="{1A254A14-453F-433B-9CB2-41804BED2370}" destId="{91A4612F-40E4-43B6-8ACC-226B5457EA02}" srcOrd="1" destOrd="1" presId="urn:microsoft.com/office/officeart/2005/8/layout/vList4"/>
    <dgm:cxn modelId="{8583449E-51F5-4EA1-9F68-69729B8B5BD2}" srcId="{BF48549D-301E-48C7-9974-3927A69B5AB4}" destId="{1265799A-D51B-42CB-A0E6-5F66823EF1FF}" srcOrd="1" destOrd="0" parTransId="{09D83035-3E8C-46D8-8D7A-E4EF7E78000F}" sibTransId="{9ACAB338-0421-4EC8-9855-FE635B7D4108}"/>
    <dgm:cxn modelId="{44888FB7-AB26-4305-82AB-29474E195D93}" type="presOf" srcId="{8BD56157-8AE5-4338-B45C-87579E3BE464}" destId="{83403A77-E70D-4379-828F-E8DAA9F7AB44}" srcOrd="0" destOrd="0" presId="urn:microsoft.com/office/officeart/2005/8/layout/vList4"/>
    <dgm:cxn modelId="{5709B7B7-6023-4A78-84E0-80763A553D2C}" type="presOf" srcId="{A866F028-9E89-4F75-95E1-10FD95965E3E}" destId="{CD24D982-F024-474C-91A3-10D26D216D26}" srcOrd="0" destOrd="0" presId="urn:microsoft.com/office/officeart/2005/8/layout/vList4"/>
    <dgm:cxn modelId="{DF7097BB-50B1-410E-BC4B-20EBD5AA8FDB}" srcId="{2CCEA7DC-D22B-415E-AD65-FF8E7C807528}" destId="{53DCB6E5-D7C7-4737-B689-DE60CC4613ED}" srcOrd="2" destOrd="0" parTransId="{AAE1B5B9-BDE2-4485-84E9-10BDC77F4B21}" sibTransId="{277B23BC-D825-4BCE-A1D3-1A78830C5FA5}"/>
    <dgm:cxn modelId="{FF25E9BC-5E7B-41A8-AA29-62E1E1D8D256}" type="presOf" srcId="{DBA00BB0-8EA7-4073-BFB7-7DA14F83D0E9}" destId="{CD24D982-F024-474C-91A3-10D26D216D26}" srcOrd="0" destOrd="1" presId="urn:microsoft.com/office/officeart/2005/8/layout/vList4"/>
    <dgm:cxn modelId="{8BC7A4C6-A11C-4988-98DC-1B88CB06ADA1}" srcId="{2CCEA7DC-D22B-415E-AD65-FF8E7C807528}" destId="{51EFA0CC-1F2A-4431-ACAF-F96BD7F95C07}" srcOrd="0" destOrd="0" parTransId="{9A8D693E-AED3-4CF0-9C87-090E01F32A1C}" sibTransId="{97306313-6058-42B3-B63B-FD3948DD8BF7}"/>
    <dgm:cxn modelId="{8D8874D1-1280-439E-AA43-7B36CC46C716}" type="presOf" srcId="{1265799A-D51B-42CB-A0E6-5F66823EF1FF}" destId="{DD9E7CC6-77DB-46AF-BAB6-2CB0E27F16E1}" srcOrd="0" destOrd="2" presId="urn:microsoft.com/office/officeart/2005/8/layout/vList4"/>
    <dgm:cxn modelId="{92DF06D3-5E83-4B2C-8D09-46314BB66E8D}" srcId="{8BD56157-8AE5-4338-B45C-87579E3BE464}" destId="{2CCEA7DC-D22B-415E-AD65-FF8E7C807528}" srcOrd="2" destOrd="0" parTransId="{F7C49B15-0213-40A0-8D11-FD8728FB7374}" sibTransId="{1557E218-9CC3-402E-AD0A-6ACA1B855B38}"/>
    <dgm:cxn modelId="{36CD5CD8-D0D6-4C65-9E56-6A70C0AC14E6}" srcId="{BF48549D-301E-48C7-9974-3927A69B5AB4}" destId="{1A254A14-453F-433B-9CB2-41804BED2370}" srcOrd="0" destOrd="0" parTransId="{347ACA19-C17B-40D2-B5A8-56D91F3A5E66}" sibTransId="{2DD4EDD5-2422-4E11-A4DB-195C888D9610}"/>
    <dgm:cxn modelId="{B95FC1DE-DB2A-43DD-AD1C-45305285516A}" type="presOf" srcId="{A866F028-9E89-4F75-95E1-10FD95965E3E}" destId="{9D189188-5A3E-4F39-9C47-5DDDCD367468}" srcOrd="1" destOrd="0" presId="urn:microsoft.com/office/officeart/2005/8/layout/vList4"/>
    <dgm:cxn modelId="{3B2A8CE9-72BD-478E-BC9E-45015A1541B2}" srcId="{2CCEA7DC-D22B-415E-AD65-FF8E7C807528}" destId="{3DDF864E-8253-48ED-9AE6-7B903D250AE3}" srcOrd="1" destOrd="0" parTransId="{C63C11FB-A1BB-436E-BC75-AB88CD853D20}" sibTransId="{D77F8395-627F-4459-9E26-7347FB9F762D}"/>
    <dgm:cxn modelId="{977A2AF3-8071-480B-AADC-35F7B8872CAB}" type="presOf" srcId="{2CCEA7DC-D22B-415E-AD65-FF8E7C807528}" destId="{C73FE582-7B22-4377-AD40-6775D63C54A7}" srcOrd="1" destOrd="0" presId="urn:microsoft.com/office/officeart/2005/8/layout/vList4"/>
    <dgm:cxn modelId="{F995E9F9-5A1A-4DD1-968A-BA225CF1CE2D}" type="presOf" srcId="{53DCB6E5-D7C7-4737-B689-DE60CC4613ED}" destId="{22A19DC0-A92C-4034-87BE-ACB947360815}" srcOrd="0" destOrd="3" presId="urn:microsoft.com/office/officeart/2005/8/layout/vList4"/>
    <dgm:cxn modelId="{58E49DFC-4ACB-447E-ACC0-653B7C6F0350}" type="presOf" srcId="{1265799A-D51B-42CB-A0E6-5F66823EF1FF}" destId="{91A4612F-40E4-43B6-8ACC-226B5457EA02}" srcOrd="1" destOrd="2" presId="urn:microsoft.com/office/officeart/2005/8/layout/vList4"/>
    <dgm:cxn modelId="{56503EE0-2094-45E1-BCC3-0D54CC04A3C9}" type="presParOf" srcId="{83403A77-E70D-4379-828F-E8DAA9F7AB44}" destId="{F61533E9-D903-48CB-A2E6-CCD0437A28E9}" srcOrd="0" destOrd="0" presId="urn:microsoft.com/office/officeart/2005/8/layout/vList4"/>
    <dgm:cxn modelId="{91BB30C7-C6A1-4C53-A4DC-0F614D582784}" type="presParOf" srcId="{F61533E9-D903-48CB-A2E6-CCD0437A28E9}" destId="{DD9E7CC6-77DB-46AF-BAB6-2CB0E27F16E1}" srcOrd="0" destOrd="0" presId="urn:microsoft.com/office/officeart/2005/8/layout/vList4"/>
    <dgm:cxn modelId="{574F9B77-A7B9-4E40-8B9A-3B6893AF98BF}" type="presParOf" srcId="{F61533E9-D903-48CB-A2E6-CCD0437A28E9}" destId="{5C003618-3C1C-4D8F-B745-DD0A554F42B2}" srcOrd="1" destOrd="0" presId="urn:microsoft.com/office/officeart/2005/8/layout/vList4"/>
    <dgm:cxn modelId="{26D8D198-1A45-4735-8B66-4419CCC444E9}" type="presParOf" srcId="{F61533E9-D903-48CB-A2E6-CCD0437A28E9}" destId="{91A4612F-40E4-43B6-8ACC-226B5457EA02}" srcOrd="2" destOrd="0" presId="urn:microsoft.com/office/officeart/2005/8/layout/vList4"/>
    <dgm:cxn modelId="{32C2348B-0301-4C78-971A-90571D8C379A}" type="presParOf" srcId="{83403A77-E70D-4379-828F-E8DAA9F7AB44}" destId="{4D07C459-CF76-44F7-949C-3E8F0251F8B6}" srcOrd="1" destOrd="0" presId="urn:microsoft.com/office/officeart/2005/8/layout/vList4"/>
    <dgm:cxn modelId="{F40CFADA-076E-4DE2-B018-40F5E6F0B18A}" type="presParOf" srcId="{83403A77-E70D-4379-828F-E8DAA9F7AB44}" destId="{0D5A0E1A-C9BA-4E37-A11A-0C61C57A1F52}" srcOrd="2" destOrd="0" presId="urn:microsoft.com/office/officeart/2005/8/layout/vList4"/>
    <dgm:cxn modelId="{5FBDAC6C-CE09-4162-81CF-2308C317AF9B}" type="presParOf" srcId="{0D5A0E1A-C9BA-4E37-A11A-0C61C57A1F52}" destId="{CD24D982-F024-474C-91A3-10D26D216D26}" srcOrd="0" destOrd="0" presId="urn:microsoft.com/office/officeart/2005/8/layout/vList4"/>
    <dgm:cxn modelId="{78443CFD-C802-48BB-AAA0-2F92FEB6D9F6}" type="presParOf" srcId="{0D5A0E1A-C9BA-4E37-A11A-0C61C57A1F52}" destId="{EC59E6E4-BB7C-4704-84F5-74A115E233B7}" srcOrd="1" destOrd="0" presId="urn:microsoft.com/office/officeart/2005/8/layout/vList4"/>
    <dgm:cxn modelId="{E0552019-2313-4BAE-A1D1-9AC45E2C4F76}" type="presParOf" srcId="{0D5A0E1A-C9BA-4E37-A11A-0C61C57A1F52}" destId="{9D189188-5A3E-4F39-9C47-5DDDCD367468}" srcOrd="2" destOrd="0" presId="urn:microsoft.com/office/officeart/2005/8/layout/vList4"/>
    <dgm:cxn modelId="{AF5B3580-BD3F-438D-ACF3-FC548F066905}" type="presParOf" srcId="{83403A77-E70D-4379-828F-E8DAA9F7AB44}" destId="{6B7F4CAE-23CC-437E-9ED0-0D71A669807C}" srcOrd="3" destOrd="0" presId="urn:microsoft.com/office/officeart/2005/8/layout/vList4"/>
    <dgm:cxn modelId="{FF8DC70A-F0B4-4FFC-A6B7-14FBE0F361AE}" type="presParOf" srcId="{83403A77-E70D-4379-828F-E8DAA9F7AB44}" destId="{5CE8FD23-DB84-465A-BC67-5A786DE84825}" srcOrd="4" destOrd="0" presId="urn:microsoft.com/office/officeart/2005/8/layout/vList4"/>
    <dgm:cxn modelId="{5F5C090F-BAC1-4D6C-9337-FEC82697A532}" type="presParOf" srcId="{5CE8FD23-DB84-465A-BC67-5A786DE84825}" destId="{22A19DC0-A92C-4034-87BE-ACB947360815}" srcOrd="0" destOrd="0" presId="urn:microsoft.com/office/officeart/2005/8/layout/vList4"/>
    <dgm:cxn modelId="{D8F8634C-2082-4F4B-8FEB-DD91A0B1EEE3}" type="presParOf" srcId="{5CE8FD23-DB84-465A-BC67-5A786DE84825}" destId="{5D073D8C-697A-4796-ABD9-B9579C6E8B33}" srcOrd="1" destOrd="0" presId="urn:microsoft.com/office/officeart/2005/8/layout/vList4"/>
    <dgm:cxn modelId="{455D3A1F-21AE-4440-8DD7-42CAADCF8D48}" type="presParOf" srcId="{5CE8FD23-DB84-465A-BC67-5A786DE84825}" destId="{C73FE582-7B22-4377-AD40-6775D63C54A7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F085BB9-8FE4-4712-8B90-02C25CDA2F07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F42B31A-4002-425F-8D20-1EFCDDB52A9E}">
      <dgm:prSet custT="1"/>
      <dgm:spPr/>
      <dgm:t>
        <a:bodyPr/>
        <a:lstStyle/>
        <a:p>
          <a:r>
            <a:rPr lang="en-US" sz="1800" b="1"/>
            <a:t>Entry Assumptions</a:t>
          </a:r>
          <a:endParaRPr lang="en-US" sz="1800"/>
        </a:p>
      </dgm:t>
    </dgm:pt>
    <dgm:pt modelId="{C85F3C1C-BA67-4DAF-B465-A8E1C0F731C0}" type="parTrans" cxnId="{A27DB776-B404-4A35-821A-89F8387CAACF}">
      <dgm:prSet/>
      <dgm:spPr/>
      <dgm:t>
        <a:bodyPr/>
        <a:lstStyle/>
        <a:p>
          <a:endParaRPr lang="en-US"/>
        </a:p>
      </dgm:t>
    </dgm:pt>
    <dgm:pt modelId="{B4C7F41B-AA40-48D5-8A4B-6ADBE03D004A}" type="sibTrans" cxnId="{A27DB776-B404-4A35-821A-89F8387CAACF}">
      <dgm:prSet/>
      <dgm:spPr/>
      <dgm:t>
        <a:bodyPr/>
        <a:lstStyle/>
        <a:p>
          <a:endParaRPr lang="en-US"/>
        </a:p>
      </dgm:t>
    </dgm:pt>
    <dgm:pt modelId="{7F96FEBC-7CD7-4FBD-80DF-FDF7FB33EB07}">
      <dgm:prSet custT="1"/>
      <dgm:spPr/>
      <dgm:t>
        <a:bodyPr/>
        <a:lstStyle/>
        <a:p>
          <a:pPr algn="ctr"/>
          <a:r>
            <a:rPr lang="en-US" sz="1400"/>
            <a:t>Entry Multiple: 5.58 EBITDA</a:t>
          </a:r>
        </a:p>
      </dgm:t>
    </dgm:pt>
    <dgm:pt modelId="{6858C519-6C89-412B-B1DA-7403D34AE19C}" type="parTrans" cxnId="{9AA08099-92A4-43D7-B94D-13DBE030450F}">
      <dgm:prSet/>
      <dgm:spPr/>
      <dgm:t>
        <a:bodyPr/>
        <a:lstStyle/>
        <a:p>
          <a:endParaRPr lang="en-US"/>
        </a:p>
      </dgm:t>
    </dgm:pt>
    <dgm:pt modelId="{3691574D-8B69-4C11-943D-648BCFE76474}" type="sibTrans" cxnId="{9AA08099-92A4-43D7-B94D-13DBE030450F}">
      <dgm:prSet/>
      <dgm:spPr/>
      <dgm:t>
        <a:bodyPr/>
        <a:lstStyle/>
        <a:p>
          <a:endParaRPr lang="en-US"/>
        </a:p>
      </dgm:t>
    </dgm:pt>
    <dgm:pt modelId="{1B8205E0-B8A3-4C6D-A8EE-5C7E92B38CD7}">
      <dgm:prSet custT="1"/>
      <dgm:spPr/>
      <dgm:t>
        <a:bodyPr/>
        <a:lstStyle/>
        <a:p>
          <a:pPr algn="ctr"/>
          <a:r>
            <a:rPr lang="en-US" sz="1400"/>
            <a:t>Enterprise Value: $1041.74</a:t>
          </a:r>
        </a:p>
      </dgm:t>
    </dgm:pt>
    <dgm:pt modelId="{0863CA59-AC76-4CE6-966C-71E25359D6C6}" type="parTrans" cxnId="{DD32741D-B690-4D11-9B21-82FFE2635522}">
      <dgm:prSet/>
      <dgm:spPr/>
      <dgm:t>
        <a:bodyPr/>
        <a:lstStyle/>
        <a:p>
          <a:endParaRPr lang="en-US"/>
        </a:p>
      </dgm:t>
    </dgm:pt>
    <dgm:pt modelId="{CE0DA7F3-8825-4CEC-9239-FEAEDA8EA672}" type="sibTrans" cxnId="{DD32741D-B690-4D11-9B21-82FFE2635522}">
      <dgm:prSet/>
      <dgm:spPr/>
      <dgm:t>
        <a:bodyPr/>
        <a:lstStyle/>
        <a:p>
          <a:endParaRPr lang="en-US"/>
        </a:p>
      </dgm:t>
    </dgm:pt>
    <dgm:pt modelId="{C9EE9AB1-97D9-408A-8D12-2D0C995DD152}">
      <dgm:prSet custT="1"/>
      <dgm:spPr/>
      <dgm:t>
        <a:bodyPr/>
        <a:lstStyle/>
        <a:p>
          <a:pPr algn="ctr"/>
          <a:r>
            <a:rPr lang="en-US" sz="1400"/>
            <a:t>Equity Contribution: $254.82M (~40%)</a:t>
          </a:r>
        </a:p>
      </dgm:t>
    </dgm:pt>
    <dgm:pt modelId="{60871D30-0F57-4C63-AF0F-941164C643FD}" type="parTrans" cxnId="{C38E189C-3BC9-4057-A408-0147DF587B9C}">
      <dgm:prSet/>
      <dgm:spPr/>
      <dgm:t>
        <a:bodyPr/>
        <a:lstStyle/>
        <a:p>
          <a:endParaRPr lang="en-US"/>
        </a:p>
      </dgm:t>
    </dgm:pt>
    <dgm:pt modelId="{F483D342-5B0C-4A65-9BFC-91DFC9C67914}" type="sibTrans" cxnId="{C38E189C-3BC9-4057-A408-0147DF587B9C}">
      <dgm:prSet/>
      <dgm:spPr/>
      <dgm:t>
        <a:bodyPr/>
        <a:lstStyle/>
        <a:p>
          <a:endParaRPr lang="en-US"/>
        </a:p>
      </dgm:t>
    </dgm:pt>
    <dgm:pt modelId="{271FB815-6A04-4F88-8833-EC4895C0A99D}">
      <dgm:prSet custT="1"/>
      <dgm:spPr/>
      <dgm:t>
        <a:bodyPr/>
        <a:lstStyle/>
        <a:p>
          <a:pPr algn="ctr"/>
          <a:r>
            <a:rPr lang="en-US" sz="1400"/>
            <a:t>Debt Financing: $382.23 (~60%)</a:t>
          </a:r>
        </a:p>
      </dgm:t>
    </dgm:pt>
    <dgm:pt modelId="{29080978-8630-4A02-8DDD-5A595B9A11F1}" type="parTrans" cxnId="{AE3A8096-1D78-430F-B08E-C022FFE82360}">
      <dgm:prSet/>
      <dgm:spPr/>
      <dgm:t>
        <a:bodyPr/>
        <a:lstStyle/>
        <a:p>
          <a:endParaRPr lang="en-US"/>
        </a:p>
      </dgm:t>
    </dgm:pt>
    <dgm:pt modelId="{B2B88048-03E8-47E8-A19E-E63D7E7D709E}" type="sibTrans" cxnId="{AE3A8096-1D78-430F-B08E-C022FFE82360}">
      <dgm:prSet/>
      <dgm:spPr/>
      <dgm:t>
        <a:bodyPr/>
        <a:lstStyle/>
        <a:p>
          <a:endParaRPr lang="en-US"/>
        </a:p>
      </dgm:t>
    </dgm:pt>
    <dgm:pt modelId="{614A03D7-8431-4A76-9B04-1F25AA446769}">
      <dgm:prSet custT="1"/>
      <dgm:spPr/>
      <dgm:t>
        <a:bodyPr/>
        <a:lstStyle/>
        <a:p>
          <a:pPr algn="ctr"/>
          <a:r>
            <a:rPr lang="en-US" sz="1400"/>
            <a:t>Entry Leverage: $186.67M EBITDA</a:t>
          </a:r>
        </a:p>
      </dgm:t>
    </dgm:pt>
    <dgm:pt modelId="{CDF23C59-0818-4945-9D4B-3FA85390D039}" type="parTrans" cxnId="{57DBA17E-F186-4849-AD6E-0AB176F7B0AD}">
      <dgm:prSet/>
      <dgm:spPr/>
      <dgm:t>
        <a:bodyPr/>
        <a:lstStyle/>
        <a:p>
          <a:endParaRPr lang="en-US"/>
        </a:p>
      </dgm:t>
    </dgm:pt>
    <dgm:pt modelId="{03BA954E-D7BC-47A0-8ABF-451C89A7AF23}" type="sibTrans" cxnId="{57DBA17E-F186-4849-AD6E-0AB176F7B0AD}">
      <dgm:prSet/>
      <dgm:spPr/>
      <dgm:t>
        <a:bodyPr/>
        <a:lstStyle/>
        <a:p>
          <a:endParaRPr lang="en-US"/>
        </a:p>
      </dgm:t>
    </dgm:pt>
    <dgm:pt modelId="{580A360F-7886-4830-A8F6-FD8B4EAB4AD2}" type="pres">
      <dgm:prSet presAssocID="{AF085BB9-8FE4-4712-8B90-02C25CDA2F0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4F3D466-62B6-4ED5-8079-CC854CA1514E}" type="pres">
      <dgm:prSet presAssocID="{8F42B31A-4002-425F-8D20-1EFCDDB52A9E}" presName="root" presStyleCnt="0"/>
      <dgm:spPr/>
    </dgm:pt>
    <dgm:pt modelId="{F14828DE-9D06-42FC-94E7-4CE3AFE90D64}" type="pres">
      <dgm:prSet presAssocID="{8F42B31A-4002-425F-8D20-1EFCDDB52A9E}" presName="rootComposite" presStyleCnt="0"/>
      <dgm:spPr/>
    </dgm:pt>
    <dgm:pt modelId="{8B9B743C-3E72-4F22-8157-BC05649D76E5}" type="pres">
      <dgm:prSet presAssocID="{8F42B31A-4002-425F-8D20-1EFCDDB52A9E}" presName="rootText" presStyleLbl="node1" presStyleIdx="0" presStyleCnt="1" custScaleX="357367"/>
      <dgm:spPr/>
    </dgm:pt>
    <dgm:pt modelId="{BC6E8E44-E498-4CC7-A200-2E129113AC76}" type="pres">
      <dgm:prSet presAssocID="{8F42B31A-4002-425F-8D20-1EFCDDB52A9E}" presName="rootConnector" presStyleLbl="node1" presStyleIdx="0" presStyleCnt="1"/>
      <dgm:spPr/>
    </dgm:pt>
    <dgm:pt modelId="{CDF39AA1-C9A8-46CF-9175-0610DF5191A6}" type="pres">
      <dgm:prSet presAssocID="{8F42B31A-4002-425F-8D20-1EFCDDB52A9E}" presName="childShape" presStyleCnt="0"/>
      <dgm:spPr/>
    </dgm:pt>
    <dgm:pt modelId="{BFF5945E-709C-49E0-99A6-4FC8EAAF0F7A}" type="pres">
      <dgm:prSet presAssocID="{6858C519-6C89-412B-B1DA-7403D34AE19C}" presName="Name13" presStyleLbl="parChTrans1D2" presStyleIdx="0" presStyleCnt="5"/>
      <dgm:spPr/>
    </dgm:pt>
    <dgm:pt modelId="{030748C5-EC75-43A0-9A73-61CFA98D1DE2}" type="pres">
      <dgm:prSet presAssocID="{7F96FEBC-7CD7-4FBD-80DF-FDF7FB33EB07}" presName="childText" presStyleLbl="bgAcc1" presStyleIdx="0" presStyleCnt="5" custScaleX="558952">
        <dgm:presLayoutVars>
          <dgm:bulletEnabled val="1"/>
        </dgm:presLayoutVars>
      </dgm:prSet>
      <dgm:spPr/>
    </dgm:pt>
    <dgm:pt modelId="{58515B08-8AC2-481B-A284-09D0B7F62EAD}" type="pres">
      <dgm:prSet presAssocID="{0863CA59-AC76-4CE6-966C-71E25359D6C6}" presName="Name13" presStyleLbl="parChTrans1D2" presStyleIdx="1" presStyleCnt="5"/>
      <dgm:spPr/>
    </dgm:pt>
    <dgm:pt modelId="{5E9166A9-6E48-4E7D-913F-7AE10C0A2519}" type="pres">
      <dgm:prSet presAssocID="{1B8205E0-B8A3-4C6D-A8EE-5C7E92B38CD7}" presName="childText" presStyleLbl="bgAcc1" presStyleIdx="1" presStyleCnt="5" custScaleX="558952">
        <dgm:presLayoutVars>
          <dgm:bulletEnabled val="1"/>
        </dgm:presLayoutVars>
      </dgm:prSet>
      <dgm:spPr/>
    </dgm:pt>
    <dgm:pt modelId="{0B601535-FD88-4D7F-B23B-A1C591F44219}" type="pres">
      <dgm:prSet presAssocID="{60871D30-0F57-4C63-AF0F-941164C643FD}" presName="Name13" presStyleLbl="parChTrans1D2" presStyleIdx="2" presStyleCnt="5"/>
      <dgm:spPr/>
    </dgm:pt>
    <dgm:pt modelId="{72051C1F-782F-4622-86E5-4DF5F4116F7F}" type="pres">
      <dgm:prSet presAssocID="{C9EE9AB1-97D9-408A-8D12-2D0C995DD152}" presName="childText" presStyleLbl="bgAcc1" presStyleIdx="2" presStyleCnt="5" custScaleX="558952">
        <dgm:presLayoutVars>
          <dgm:bulletEnabled val="1"/>
        </dgm:presLayoutVars>
      </dgm:prSet>
      <dgm:spPr/>
    </dgm:pt>
    <dgm:pt modelId="{0B1EA671-1DF5-4BB2-9E50-55B7246C31F4}" type="pres">
      <dgm:prSet presAssocID="{29080978-8630-4A02-8DDD-5A595B9A11F1}" presName="Name13" presStyleLbl="parChTrans1D2" presStyleIdx="3" presStyleCnt="5"/>
      <dgm:spPr/>
    </dgm:pt>
    <dgm:pt modelId="{C827891D-597F-40C3-934F-3872E9755BD9}" type="pres">
      <dgm:prSet presAssocID="{271FB815-6A04-4F88-8833-EC4895C0A99D}" presName="childText" presStyleLbl="bgAcc1" presStyleIdx="3" presStyleCnt="5" custScaleX="558952">
        <dgm:presLayoutVars>
          <dgm:bulletEnabled val="1"/>
        </dgm:presLayoutVars>
      </dgm:prSet>
      <dgm:spPr/>
    </dgm:pt>
    <dgm:pt modelId="{20D1CF3E-AB22-481B-99E0-7B5A345F6304}" type="pres">
      <dgm:prSet presAssocID="{CDF23C59-0818-4945-9D4B-3FA85390D039}" presName="Name13" presStyleLbl="parChTrans1D2" presStyleIdx="4" presStyleCnt="5"/>
      <dgm:spPr/>
    </dgm:pt>
    <dgm:pt modelId="{FD83D363-F512-488B-A0F0-F5DCB558BCA4}" type="pres">
      <dgm:prSet presAssocID="{614A03D7-8431-4A76-9B04-1F25AA446769}" presName="childText" presStyleLbl="bgAcc1" presStyleIdx="4" presStyleCnt="5" custScaleX="558952">
        <dgm:presLayoutVars>
          <dgm:bulletEnabled val="1"/>
        </dgm:presLayoutVars>
      </dgm:prSet>
      <dgm:spPr/>
    </dgm:pt>
  </dgm:ptLst>
  <dgm:cxnLst>
    <dgm:cxn modelId="{789A0D0A-12D3-43BE-A806-F5AB46B9E5BC}" type="presOf" srcId="{7F96FEBC-7CD7-4FBD-80DF-FDF7FB33EB07}" destId="{030748C5-EC75-43A0-9A73-61CFA98D1DE2}" srcOrd="0" destOrd="0" presId="urn:microsoft.com/office/officeart/2005/8/layout/hierarchy3"/>
    <dgm:cxn modelId="{917FA311-9C4A-4525-98E8-966F00F21B7D}" type="presOf" srcId="{29080978-8630-4A02-8DDD-5A595B9A11F1}" destId="{0B1EA671-1DF5-4BB2-9E50-55B7246C31F4}" srcOrd="0" destOrd="0" presId="urn:microsoft.com/office/officeart/2005/8/layout/hierarchy3"/>
    <dgm:cxn modelId="{DD32741D-B690-4D11-9B21-82FFE2635522}" srcId="{8F42B31A-4002-425F-8D20-1EFCDDB52A9E}" destId="{1B8205E0-B8A3-4C6D-A8EE-5C7E92B38CD7}" srcOrd="1" destOrd="0" parTransId="{0863CA59-AC76-4CE6-966C-71E25359D6C6}" sibTransId="{CE0DA7F3-8825-4CEC-9239-FEAEDA8EA672}"/>
    <dgm:cxn modelId="{60BA6728-FEB8-4B58-AC13-6F5636A15179}" type="presOf" srcId="{1B8205E0-B8A3-4C6D-A8EE-5C7E92B38CD7}" destId="{5E9166A9-6E48-4E7D-913F-7AE10C0A2519}" srcOrd="0" destOrd="0" presId="urn:microsoft.com/office/officeart/2005/8/layout/hierarchy3"/>
    <dgm:cxn modelId="{6A86AF3D-FD41-4A49-809A-35A28992B9DD}" type="presOf" srcId="{8F42B31A-4002-425F-8D20-1EFCDDB52A9E}" destId="{8B9B743C-3E72-4F22-8157-BC05649D76E5}" srcOrd="0" destOrd="0" presId="urn:microsoft.com/office/officeart/2005/8/layout/hierarchy3"/>
    <dgm:cxn modelId="{14D6CD63-5B22-4003-A5B1-508A118CE177}" type="presOf" srcId="{6858C519-6C89-412B-B1DA-7403D34AE19C}" destId="{BFF5945E-709C-49E0-99A6-4FC8EAAF0F7A}" srcOrd="0" destOrd="0" presId="urn:microsoft.com/office/officeart/2005/8/layout/hierarchy3"/>
    <dgm:cxn modelId="{62B90B48-CC3C-4832-9866-D399ECE982CD}" type="presOf" srcId="{271FB815-6A04-4F88-8833-EC4895C0A99D}" destId="{C827891D-597F-40C3-934F-3872E9755BD9}" srcOrd="0" destOrd="0" presId="urn:microsoft.com/office/officeart/2005/8/layout/hierarchy3"/>
    <dgm:cxn modelId="{A27DB776-B404-4A35-821A-89F8387CAACF}" srcId="{AF085BB9-8FE4-4712-8B90-02C25CDA2F07}" destId="{8F42B31A-4002-425F-8D20-1EFCDDB52A9E}" srcOrd="0" destOrd="0" parTransId="{C85F3C1C-BA67-4DAF-B465-A8E1C0F731C0}" sibTransId="{B4C7F41B-AA40-48D5-8A4B-6ADBE03D004A}"/>
    <dgm:cxn modelId="{57DBA17E-F186-4849-AD6E-0AB176F7B0AD}" srcId="{8F42B31A-4002-425F-8D20-1EFCDDB52A9E}" destId="{614A03D7-8431-4A76-9B04-1F25AA446769}" srcOrd="4" destOrd="0" parTransId="{CDF23C59-0818-4945-9D4B-3FA85390D039}" sibTransId="{03BA954E-D7BC-47A0-8ABF-451C89A7AF23}"/>
    <dgm:cxn modelId="{22C3CE83-5022-484B-85FA-7FD700E51D99}" type="presOf" srcId="{CDF23C59-0818-4945-9D4B-3FA85390D039}" destId="{20D1CF3E-AB22-481B-99E0-7B5A345F6304}" srcOrd="0" destOrd="0" presId="urn:microsoft.com/office/officeart/2005/8/layout/hierarchy3"/>
    <dgm:cxn modelId="{C04F4B86-2C8A-43E0-867D-8B304F6E4EAA}" type="presOf" srcId="{AF085BB9-8FE4-4712-8B90-02C25CDA2F07}" destId="{580A360F-7886-4830-A8F6-FD8B4EAB4AD2}" srcOrd="0" destOrd="0" presId="urn:microsoft.com/office/officeart/2005/8/layout/hierarchy3"/>
    <dgm:cxn modelId="{1AD00D8A-395A-4B36-9DE1-4C0619452C15}" type="presOf" srcId="{0863CA59-AC76-4CE6-966C-71E25359D6C6}" destId="{58515B08-8AC2-481B-A284-09D0B7F62EAD}" srcOrd="0" destOrd="0" presId="urn:microsoft.com/office/officeart/2005/8/layout/hierarchy3"/>
    <dgm:cxn modelId="{D550B18E-632D-4C21-BA35-9257697B5549}" type="presOf" srcId="{C9EE9AB1-97D9-408A-8D12-2D0C995DD152}" destId="{72051C1F-782F-4622-86E5-4DF5F4116F7F}" srcOrd="0" destOrd="0" presId="urn:microsoft.com/office/officeart/2005/8/layout/hierarchy3"/>
    <dgm:cxn modelId="{F6C64C95-6770-4FA8-BB5E-575B3C31ED5A}" type="presOf" srcId="{60871D30-0F57-4C63-AF0F-941164C643FD}" destId="{0B601535-FD88-4D7F-B23B-A1C591F44219}" srcOrd="0" destOrd="0" presId="urn:microsoft.com/office/officeart/2005/8/layout/hierarchy3"/>
    <dgm:cxn modelId="{AE3A8096-1D78-430F-B08E-C022FFE82360}" srcId="{8F42B31A-4002-425F-8D20-1EFCDDB52A9E}" destId="{271FB815-6A04-4F88-8833-EC4895C0A99D}" srcOrd="3" destOrd="0" parTransId="{29080978-8630-4A02-8DDD-5A595B9A11F1}" sibTransId="{B2B88048-03E8-47E8-A19E-E63D7E7D709E}"/>
    <dgm:cxn modelId="{9AA08099-92A4-43D7-B94D-13DBE030450F}" srcId="{8F42B31A-4002-425F-8D20-1EFCDDB52A9E}" destId="{7F96FEBC-7CD7-4FBD-80DF-FDF7FB33EB07}" srcOrd="0" destOrd="0" parTransId="{6858C519-6C89-412B-B1DA-7403D34AE19C}" sibTransId="{3691574D-8B69-4C11-943D-648BCFE76474}"/>
    <dgm:cxn modelId="{C38E189C-3BC9-4057-A408-0147DF587B9C}" srcId="{8F42B31A-4002-425F-8D20-1EFCDDB52A9E}" destId="{C9EE9AB1-97D9-408A-8D12-2D0C995DD152}" srcOrd="2" destOrd="0" parTransId="{60871D30-0F57-4C63-AF0F-941164C643FD}" sibTransId="{F483D342-5B0C-4A65-9BFC-91DFC9C67914}"/>
    <dgm:cxn modelId="{FB32B0E1-3A7E-417C-A82F-4C4F9245E1FB}" type="presOf" srcId="{614A03D7-8431-4A76-9B04-1F25AA446769}" destId="{FD83D363-F512-488B-A0F0-F5DCB558BCA4}" srcOrd="0" destOrd="0" presId="urn:microsoft.com/office/officeart/2005/8/layout/hierarchy3"/>
    <dgm:cxn modelId="{05B4D1E5-695E-457C-B55C-914E31F13080}" type="presOf" srcId="{8F42B31A-4002-425F-8D20-1EFCDDB52A9E}" destId="{BC6E8E44-E498-4CC7-A200-2E129113AC76}" srcOrd="1" destOrd="0" presId="urn:microsoft.com/office/officeart/2005/8/layout/hierarchy3"/>
    <dgm:cxn modelId="{80F070A8-FB75-48C9-A112-5781A83DACF3}" type="presParOf" srcId="{580A360F-7886-4830-A8F6-FD8B4EAB4AD2}" destId="{94F3D466-62B6-4ED5-8079-CC854CA1514E}" srcOrd="0" destOrd="0" presId="urn:microsoft.com/office/officeart/2005/8/layout/hierarchy3"/>
    <dgm:cxn modelId="{C4BE99E1-85F7-44C4-A403-E82217557126}" type="presParOf" srcId="{94F3D466-62B6-4ED5-8079-CC854CA1514E}" destId="{F14828DE-9D06-42FC-94E7-4CE3AFE90D64}" srcOrd="0" destOrd="0" presId="urn:microsoft.com/office/officeart/2005/8/layout/hierarchy3"/>
    <dgm:cxn modelId="{19DBCFF0-235F-44C6-8AD2-4D5A90651C31}" type="presParOf" srcId="{F14828DE-9D06-42FC-94E7-4CE3AFE90D64}" destId="{8B9B743C-3E72-4F22-8157-BC05649D76E5}" srcOrd="0" destOrd="0" presId="urn:microsoft.com/office/officeart/2005/8/layout/hierarchy3"/>
    <dgm:cxn modelId="{BD316627-728C-4C5C-BBF3-7D01910DAF88}" type="presParOf" srcId="{F14828DE-9D06-42FC-94E7-4CE3AFE90D64}" destId="{BC6E8E44-E498-4CC7-A200-2E129113AC76}" srcOrd="1" destOrd="0" presId="urn:microsoft.com/office/officeart/2005/8/layout/hierarchy3"/>
    <dgm:cxn modelId="{57344CE9-4A0E-41F7-8664-ABB91CF90973}" type="presParOf" srcId="{94F3D466-62B6-4ED5-8079-CC854CA1514E}" destId="{CDF39AA1-C9A8-46CF-9175-0610DF5191A6}" srcOrd="1" destOrd="0" presId="urn:microsoft.com/office/officeart/2005/8/layout/hierarchy3"/>
    <dgm:cxn modelId="{4965EC80-0C77-48A0-A1E9-82A45823E071}" type="presParOf" srcId="{CDF39AA1-C9A8-46CF-9175-0610DF5191A6}" destId="{BFF5945E-709C-49E0-99A6-4FC8EAAF0F7A}" srcOrd="0" destOrd="0" presId="urn:microsoft.com/office/officeart/2005/8/layout/hierarchy3"/>
    <dgm:cxn modelId="{A0007F15-A8F7-4ED2-A31B-B450AA89D2D7}" type="presParOf" srcId="{CDF39AA1-C9A8-46CF-9175-0610DF5191A6}" destId="{030748C5-EC75-43A0-9A73-61CFA98D1DE2}" srcOrd="1" destOrd="0" presId="urn:microsoft.com/office/officeart/2005/8/layout/hierarchy3"/>
    <dgm:cxn modelId="{3CD7CE13-31AB-4F8A-98C0-5962F53DF1D4}" type="presParOf" srcId="{CDF39AA1-C9A8-46CF-9175-0610DF5191A6}" destId="{58515B08-8AC2-481B-A284-09D0B7F62EAD}" srcOrd="2" destOrd="0" presId="urn:microsoft.com/office/officeart/2005/8/layout/hierarchy3"/>
    <dgm:cxn modelId="{FFAFB6B0-341F-4EB3-9B42-2104A59D6A38}" type="presParOf" srcId="{CDF39AA1-C9A8-46CF-9175-0610DF5191A6}" destId="{5E9166A9-6E48-4E7D-913F-7AE10C0A2519}" srcOrd="3" destOrd="0" presId="urn:microsoft.com/office/officeart/2005/8/layout/hierarchy3"/>
    <dgm:cxn modelId="{21CD87D5-A0A0-4ED2-9128-17FEEF78B1CF}" type="presParOf" srcId="{CDF39AA1-C9A8-46CF-9175-0610DF5191A6}" destId="{0B601535-FD88-4D7F-B23B-A1C591F44219}" srcOrd="4" destOrd="0" presId="urn:microsoft.com/office/officeart/2005/8/layout/hierarchy3"/>
    <dgm:cxn modelId="{41520A5C-18E4-4B33-9E55-07EBB0772B9F}" type="presParOf" srcId="{CDF39AA1-C9A8-46CF-9175-0610DF5191A6}" destId="{72051C1F-782F-4622-86E5-4DF5F4116F7F}" srcOrd="5" destOrd="0" presId="urn:microsoft.com/office/officeart/2005/8/layout/hierarchy3"/>
    <dgm:cxn modelId="{0691403E-F8BB-4561-B75D-8CF3C9685171}" type="presParOf" srcId="{CDF39AA1-C9A8-46CF-9175-0610DF5191A6}" destId="{0B1EA671-1DF5-4BB2-9E50-55B7246C31F4}" srcOrd="6" destOrd="0" presId="urn:microsoft.com/office/officeart/2005/8/layout/hierarchy3"/>
    <dgm:cxn modelId="{467AE9FB-9768-4F2A-A35E-858B2B17BEDA}" type="presParOf" srcId="{CDF39AA1-C9A8-46CF-9175-0610DF5191A6}" destId="{C827891D-597F-40C3-934F-3872E9755BD9}" srcOrd="7" destOrd="0" presId="urn:microsoft.com/office/officeart/2005/8/layout/hierarchy3"/>
    <dgm:cxn modelId="{AF540C65-C65C-432B-8B45-BAEE966EC891}" type="presParOf" srcId="{CDF39AA1-C9A8-46CF-9175-0610DF5191A6}" destId="{20D1CF3E-AB22-481B-99E0-7B5A345F6304}" srcOrd="8" destOrd="0" presId="urn:microsoft.com/office/officeart/2005/8/layout/hierarchy3"/>
    <dgm:cxn modelId="{13FC34EE-3A3E-4A79-9349-9737374DA975}" type="presParOf" srcId="{CDF39AA1-C9A8-46CF-9175-0610DF5191A6}" destId="{FD83D363-F512-488B-A0F0-F5DCB558BCA4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BF0D0E-733E-4F6A-A9E6-440BEE6D0A9E}">
      <dsp:nvSpPr>
        <dsp:cNvPr id="0" name=""/>
        <dsp:cNvSpPr/>
      </dsp:nvSpPr>
      <dsp:spPr>
        <a:xfrm>
          <a:off x="3944" y="0"/>
          <a:ext cx="465034" cy="46503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AA7ADC-43B4-4E47-85F9-BBFF25D17BDD}">
      <dsp:nvSpPr>
        <dsp:cNvPr id="0" name=""/>
        <dsp:cNvSpPr/>
      </dsp:nvSpPr>
      <dsp:spPr>
        <a:xfrm>
          <a:off x="50448" y="46503"/>
          <a:ext cx="372027" cy="372027"/>
        </a:xfrm>
        <a:prstGeom prst="chord">
          <a:avLst>
            <a:gd name="adj1" fmla="val 1168272"/>
            <a:gd name="adj2" fmla="val 963172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001414-71A5-438F-BAAB-688C3685500A}">
      <dsp:nvSpPr>
        <dsp:cNvPr id="0" name=""/>
        <dsp:cNvSpPr/>
      </dsp:nvSpPr>
      <dsp:spPr>
        <a:xfrm>
          <a:off x="565860" y="465034"/>
          <a:ext cx="1375725" cy="19570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Times New Roman"/>
              <a:cs typeface="Times New Roman"/>
            </a:rPr>
            <a:t>J2 builds cloud fax empire (eFax)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65860" y="465034"/>
        <a:ext cx="1375725" cy="1957018"/>
      </dsp:txXfrm>
    </dsp:sp>
    <dsp:sp modelId="{DC215955-AF97-4B2C-A42C-9CEBE0DD875A}">
      <dsp:nvSpPr>
        <dsp:cNvPr id="0" name=""/>
        <dsp:cNvSpPr/>
      </dsp:nvSpPr>
      <dsp:spPr>
        <a:xfrm>
          <a:off x="565860" y="0"/>
          <a:ext cx="1375725" cy="4650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>
              <a:latin typeface="Arial"/>
              <a:cs typeface="Arial"/>
            </a:rPr>
            <a:t>2000s</a:t>
          </a:r>
        </a:p>
      </dsp:txBody>
      <dsp:txXfrm>
        <a:off x="565860" y="0"/>
        <a:ext cx="1375725" cy="465034"/>
      </dsp:txXfrm>
    </dsp:sp>
    <dsp:sp modelId="{E3DEC8C9-6AD8-4805-ACF2-C0DE01F09006}">
      <dsp:nvSpPr>
        <dsp:cNvPr id="0" name=""/>
        <dsp:cNvSpPr/>
      </dsp:nvSpPr>
      <dsp:spPr>
        <a:xfrm>
          <a:off x="2038468" y="0"/>
          <a:ext cx="465034" cy="46503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9C46A3-F806-42FE-9D50-356765BA1229}">
      <dsp:nvSpPr>
        <dsp:cNvPr id="0" name=""/>
        <dsp:cNvSpPr/>
      </dsp:nvSpPr>
      <dsp:spPr>
        <a:xfrm>
          <a:off x="2084972" y="46503"/>
          <a:ext cx="372027" cy="372027"/>
        </a:xfrm>
        <a:prstGeom prst="chord">
          <a:avLst>
            <a:gd name="adj1" fmla="val 20431728"/>
            <a:gd name="adj2" fmla="val 1196827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D447B0-C89E-4FE3-B4A7-44F9B1C9100C}">
      <dsp:nvSpPr>
        <dsp:cNvPr id="0" name=""/>
        <dsp:cNvSpPr/>
      </dsp:nvSpPr>
      <dsp:spPr>
        <a:xfrm>
          <a:off x="2600384" y="465034"/>
          <a:ext cx="1375725" cy="19570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Times New Roman"/>
              <a:cs typeface="Times New Roman"/>
            </a:rPr>
            <a:t>Prospective </a:t>
          </a:r>
          <a:r>
            <a:rPr lang="en-US" sz="1400" kern="1200">
              <a:solidFill>
                <a:srgbClr val="666666">
                  <a:hueOff val="0"/>
                  <a:satOff val="0"/>
                  <a:lumOff val="0"/>
                  <a:alphaOff val="0"/>
                </a:srgbClr>
              </a:solidFill>
              <a:latin typeface="Times New Roman"/>
              <a:ea typeface="+mn-ea"/>
              <a:cs typeface="Times New Roman"/>
            </a:rPr>
            <a:t>announced</a:t>
          </a:r>
        </a:p>
      </dsp:txBody>
      <dsp:txXfrm>
        <a:off x="2600384" y="465034"/>
        <a:ext cx="1375725" cy="1957018"/>
      </dsp:txXfrm>
    </dsp:sp>
    <dsp:sp modelId="{F61DDDAC-FFD1-4DEC-9A7F-6B6DC465C790}">
      <dsp:nvSpPr>
        <dsp:cNvPr id="0" name=""/>
        <dsp:cNvSpPr/>
      </dsp:nvSpPr>
      <dsp:spPr>
        <a:xfrm>
          <a:off x="2600384" y="0"/>
          <a:ext cx="1375725" cy="4650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>
              <a:latin typeface="+mj-lt"/>
              <a:cs typeface="Times New Roman"/>
            </a:rPr>
            <a:t>2021 (Jul)</a:t>
          </a:r>
        </a:p>
      </dsp:txBody>
      <dsp:txXfrm>
        <a:off x="2600384" y="0"/>
        <a:ext cx="1375725" cy="465034"/>
      </dsp:txXfrm>
    </dsp:sp>
    <dsp:sp modelId="{7BA9760A-6B6A-4BCF-8D8C-7CAC10EE64EB}">
      <dsp:nvSpPr>
        <dsp:cNvPr id="0" name=""/>
        <dsp:cNvSpPr/>
      </dsp:nvSpPr>
      <dsp:spPr>
        <a:xfrm>
          <a:off x="4072992" y="0"/>
          <a:ext cx="465034" cy="46503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2ECAE6-FA3B-4FF8-BC73-C34372E6E404}">
      <dsp:nvSpPr>
        <dsp:cNvPr id="0" name=""/>
        <dsp:cNvSpPr/>
      </dsp:nvSpPr>
      <dsp:spPr>
        <a:xfrm>
          <a:off x="4119495" y="46503"/>
          <a:ext cx="372027" cy="372027"/>
        </a:xfrm>
        <a:prstGeom prst="chord">
          <a:avLst>
            <a:gd name="adj1" fmla="val 162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0205C3-A78F-4937-B257-87333A78BBC4}">
      <dsp:nvSpPr>
        <dsp:cNvPr id="0" name=""/>
        <dsp:cNvSpPr/>
      </dsp:nvSpPr>
      <dsp:spPr>
        <a:xfrm>
          <a:off x="4634908" y="465034"/>
          <a:ext cx="1375725" cy="19570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Times New Roman"/>
              <a:cs typeface="Times New Roman"/>
            </a:rPr>
            <a:t>Listed on the NASDAQ</a:t>
          </a:r>
        </a:p>
      </dsp:txBody>
      <dsp:txXfrm>
        <a:off x="4634908" y="465034"/>
        <a:ext cx="1375725" cy="1957018"/>
      </dsp:txXfrm>
    </dsp:sp>
    <dsp:sp modelId="{BA6AA439-0182-438C-83AD-A67BA32B7151}">
      <dsp:nvSpPr>
        <dsp:cNvPr id="0" name=""/>
        <dsp:cNvSpPr/>
      </dsp:nvSpPr>
      <dsp:spPr>
        <a:xfrm>
          <a:off x="4634908" y="0"/>
          <a:ext cx="1375725" cy="4650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latin typeface="+mj-lt"/>
              <a:cs typeface="Times New Roman"/>
            </a:rPr>
            <a:t>2021 (Oct</a:t>
          </a:r>
          <a:r>
            <a:rPr lang="en-US" sz="2000" b="1" kern="1200">
              <a:latin typeface="Times New Roman"/>
              <a:cs typeface="Times New Roman"/>
            </a:rPr>
            <a:t>)</a:t>
          </a:r>
        </a:p>
      </dsp:txBody>
      <dsp:txXfrm>
        <a:off x="4634908" y="0"/>
        <a:ext cx="1375725" cy="46503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58DF7A-CADF-4229-AD61-917F7561B5DE}">
      <dsp:nvSpPr>
        <dsp:cNvPr id="0" name=""/>
        <dsp:cNvSpPr/>
      </dsp:nvSpPr>
      <dsp:spPr>
        <a:xfrm>
          <a:off x="0" y="577278"/>
          <a:ext cx="10644124" cy="769704"/>
        </a:xfrm>
        <a:prstGeom prst="notchedRightArrow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BDD3ED-B8F6-4472-B772-60873AB8A894}">
      <dsp:nvSpPr>
        <dsp:cNvPr id="0" name=""/>
        <dsp:cNvSpPr/>
      </dsp:nvSpPr>
      <dsp:spPr>
        <a:xfrm>
          <a:off x="7415" y="-8945"/>
          <a:ext cx="2716365" cy="8054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/>
            <a:t>(2026–2028) PHASE I: Privatize &amp; Penetrate</a:t>
          </a:r>
        </a:p>
      </dsp:txBody>
      <dsp:txXfrm>
        <a:off x="7415" y="-8945"/>
        <a:ext cx="2716365" cy="805488"/>
      </dsp:txXfrm>
    </dsp:sp>
    <dsp:sp modelId="{0A3CC23C-32E1-4BFE-A1A4-A1E21300C28A}">
      <dsp:nvSpPr>
        <dsp:cNvPr id="0" name=""/>
        <dsp:cNvSpPr/>
      </dsp:nvSpPr>
      <dsp:spPr>
        <a:xfrm>
          <a:off x="1269384" y="874863"/>
          <a:ext cx="192426" cy="1924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0C2EE6-D161-4F0B-B995-B227B280D05B}">
      <dsp:nvSpPr>
        <dsp:cNvPr id="0" name=""/>
        <dsp:cNvSpPr/>
      </dsp:nvSpPr>
      <dsp:spPr>
        <a:xfrm>
          <a:off x="3111323" y="1154557"/>
          <a:ext cx="3126803" cy="7697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/>
            <a:t>(2028–2029) PHASE II: Roll-Up &amp; Network Expansion</a:t>
          </a:r>
        </a:p>
      </dsp:txBody>
      <dsp:txXfrm>
        <a:off x="3111323" y="1154557"/>
        <a:ext cx="3126803" cy="769704"/>
      </dsp:txXfrm>
    </dsp:sp>
    <dsp:sp modelId="{B850FB57-21F2-4E99-AED6-5EB84E02CFF6}">
      <dsp:nvSpPr>
        <dsp:cNvPr id="0" name=""/>
        <dsp:cNvSpPr/>
      </dsp:nvSpPr>
      <dsp:spPr>
        <a:xfrm>
          <a:off x="4233493" y="865917"/>
          <a:ext cx="192426" cy="1924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155EBF-D452-4A0D-B0B2-07EFDD1B0654}">
      <dsp:nvSpPr>
        <dsp:cNvPr id="0" name=""/>
        <dsp:cNvSpPr/>
      </dsp:nvSpPr>
      <dsp:spPr>
        <a:xfrm>
          <a:off x="5935632" y="0"/>
          <a:ext cx="2743648" cy="7697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/>
            <a:t>(2030-2032) PHASE III: Data Monetization &amp; Expansion</a:t>
          </a:r>
        </a:p>
      </dsp:txBody>
      <dsp:txXfrm>
        <a:off x="5935632" y="0"/>
        <a:ext cx="2743648" cy="769704"/>
      </dsp:txXfrm>
    </dsp:sp>
    <dsp:sp modelId="{899D7562-BDD2-4C8B-BE6A-80123721B1C4}">
      <dsp:nvSpPr>
        <dsp:cNvPr id="0" name=""/>
        <dsp:cNvSpPr/>
      </dsp:nvSpPr>
      <dsp:spPr>
        <a:xfrm>
          <a:off x="7211243" y="865917"/>
          <a:ext cx="192426" cy="1924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E463D4-A608-48E2-A6AE-5A10040BF4D6}">
      <dsp:nvSpPr>
        <dsp:cNvPr id="0" name=""/>
        <dsp:cNvSpPr/>
      </dsp:nvSpPr>
      <dsp:spPr>
        <a:xfrm>
          <a:off x="8735571" y="1154557"/>
          <a:ext cx="822960" cy="7697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(</a:t>
          </a:r>
          <a:r>
            <a:rPr lang="en-US" sz="1400" b="1" kern="1200"/>
            <a:t>2032) EXIT</a:t>
          </a:r>
        </a:p>
      </dsp:txBody>
      <dsp:txXfrm>
        <a:off x="8735571" y="1154557"/>
        <a:ext cx="822960" cy="769704"/>
      </dsp:txXfrm>
    </dsp:sp>
    <dsp:sp modelId="{A77F0DE6-2496-4649-ABFF-4D3E86A6532F}">
      <dsp:nvSpPr>
        <dsp:cNvPr id="0" name=""/>
        <dsp:cNvSpPr/>
      </dsp:nvSpPr>
      <dsp:spPr>
        <a:xfrm>
          <a:off x="9050838" y="865917"/>
          <a:ext cx="192426" cy="1924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52BA7C-AFBE-4732-B528-7F2C322684B8}">
      <dsp:nvSpPr>
        <dsp:cNvPr id="0" name=""/>
        <dsp:cNvSpPr/>
      </dsp:nvSpPr>
      <dsp:spPr>
        <a:xfrm>
          <a:off x="0" y="89970"/>
          <a:ext cx="1691861" cy="421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Entry</a:t>
          </a:r>
        </a:p>
      </dsp:txBody>
      <dsp:txXfrm>
        <a:off x="20561" y="110531"/>
        <a:ext cx="1650739" cy="380078"/>
      </dsp:txXfrm>
    </dsp:sp>
    <dsp:sp modelId="{AAD2E4A0-E08E-4B3E-AF01-DC52D625C47F}">
      <dsp:nvSpPr>
        <dsp:cNvPr id="0" name=""/>
        <dsp:cNvSpPr/>
      </dsp:nvSpPr>
      <dsp:spPr>
        <a:xfrm>
          <a:off x="0" y="459417"/>
          <a:ext cx="1691861" cy="6147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717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/>
            <a:t>Health Care “Telecom/Fax Utility”</a:t>
          </a:r>
        </a:p>
      </dsp:txBody>
      <dsp:txXfrm>
        <a:off x="0" y="459417"/>
        <a:ext cx="1691861" cy="614790"/>
      </dsp:txXfrm>
    </dsp:sp>
    <dsp:sp modelId="{76849030-331A-4E8C-921E-09BE76FC10ED}">
      <dsp:nvSpPr>
        <dsp:cNvPr id="0" name=""/>
        <dsp:cNvSpPr/>
      </dsp:nvSpPr>
      <dsp:spPr>
        <a:xfrm>
          <a:off x="0" y="1074207"/>
          <a:ext cx="1691861" cy="421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Exit</a:t>
          </a:r>
        </a:p>
      </dsp:txBody>
      <dsp:txXfrm>
        <a:off x="20561" y="1094768"/>
        <a:ext cx="1650739" cy="380078"/>
      </dsp:txXfrm>
    </dsp:sp>
    <dsp:sp modelId="{D2FEA247-2788-4190-8B8D-F8D3CF642B4E}">
      <dsp:nvSpPr>
        <dsp:cNvPr id="0" name=""/>
        <dsp:cNvSpPr/>
      </dsp:nvSpPr>
      <dsp:spPr>
        <a:xfrm>
          <a:off x="0" y="1495407"/>
          <a:ext cx="1691861" cy="6147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717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/>
            <a:t>Health care “Business Intelligence” Hub</a:t>
          </a:r>
        </a:p>
      </dsp:txBody>
      <dsp:txXfrm>
        <a:off x="0" y="1495407"/>
        <a:ext cx="1691861" cy="61479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060A2E-E544-41D0-9F83-71278E5BA71F}">
      <dsp:nvSpPr>
        <dsp:cNvPr id="0" name=""/>
        <dsp:cNvSpPr/>
      </dsp:nvSpPr>
      <dsp:spPr>
        <a:xfrm>
          <a:off x="4179755" y="729"/>
          <a:ext cx="1147500" cy="4813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/>
            <a:t>2032P Revenue: </a:t>
          </a:r>
          <a:r>
            <a:rPr lang="en-US" sz="1100" b="0" kern="1200"/>
            <a:t> $464.2M</a:t>
          </a:r>
          <a:endParaRPr lang="en-US" sz="1100" b="1" kern="1200"/>
        </a:p>
      </dsp:txBody>
      <dsp:txXfrm>
        <a:off x="4179755" y="729"/>
        <a:ext cx="1147500" cy="481356"/>
      </dsp:txXfrm>
    </dsp:sp>
    <dsp:sp modelId="{86FE03C4-1E16-4CFF-8B34-B3601C9E6797}">
      <dsp:nvSpPr>
        <dsp:cNvPr id="0" name=""/>
        <dsp:cNvSpPr/>
      </dsp:nvSpPr>
      <dsp:spPr>
        <a:xfrm>
          <a:off x="4337255" y="506154"/>
          <a:ext cx="832500" cy="4813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2032P Gross Profit: </a:t>
          </a:r>
          <a:r>
            <a:rPr lang="en-US" sz="1000" b="0" kern="1200"/>
            <a:t>$</a:t>
          </a:r>
          <a:r>
            <a:rPr lang="en-US" sz="1000" b="0" i="0" u="none" kern="1200"/>
            <a:t>371.36M</a:t>
          </a:r>
          <a:endParaRPr lang="en-US" sz="1000" b="0" kern="1200"/>
        </a:p>
      </dsp:txBody>
      <dsp:txXfrm>
        <a:off x="4337255" y="506154"/>
        <a:ext cx="832500" cy="481356"/>
      </dsp:txXfrm>
    </dsp:sp>
    <dsp:sp modelId="{D25FB0DF-B0D6-401E-ADFA-0236BA67A8E4}">
      <dsp:nvSpPr>
        <dsp:cNvPr id="0" name=""/>
        <dsp:cNvSpPr/>
      </dsp:nvSpPr>
      <dsp:spPr>
        <a:xfrm>
          <a:off x="4393505" y="1011578"/>
          <a:ext cx="720000" cy="4813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2032P Net Income: </a:t>
          </a:r>
          <a:r>
            <a:rPr lang="en-US" sz="1000" b="0" kern="1200"/>
            <a:t>$</a:t>
          </a:r>
          <a:r>
            <a:rPr lang="en-US" sz="1000" b="0" i="0" u="none" kern="1200"/>
            <a:t>140.08M</a:t>
          </a:r>
          <a:endParaRPr lang="en-US" sz="1000" b="0" kern="1200"/>
        </a:p>
      </dsp:txBody>
      <dsp:txXfrm>
        <a:off x="4393505" y="1011578"/>
        <a:ext cx="720000" cy="48135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BF0D0E-733E-4F6A-A9E6-440BEE6D0A9E}">
      <dsp:nvSpPr>
        <dsp:cNvPr id="0" name=""/>
        <dsp:cNvSpPr/>
      </dsp:nvSpPr>
      <dsp:spPr>
        <a:xfrm>
          <a:off x="3944" y="0"/>
          <a:ext cx="465034" cy="46503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AA7ADC-43B4-4E47-85F9-BBFF25D17BDD}">
      <dsp:nvSpPr>
        <dsp:cNvPr id="0" name=""/>
        <dsp:cNvSpPr/>
      </dsp:nvSpPr>
      <dsp:spPr>
        <a:xfrm>
          <a:off x="50448" y="46503"/>
          <a:ext cx="372027" cy="372027"/>
        </a:xfrm>
        <a:prstGeom prst="chord">
          <a:avLst>
            <a:gd name="adj1" fmla="val 1168272"/>
            <a:gd name="adj2" fmla="val 963172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001414-71A5-438F-BAAB-688C3685500A}">
      <dsp:nvSpPr>
        <dsp:cNvPr id="0" name=""/>
        <dsp:cNvSpPr/>
      </dsp:nvSpPr>
      <dsp:spPr>
        <a:xfrm>
          <a:off x="565860" y="465034"/>
          <a:ext cx="1375725" cy="19570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Times New Roman"/>
              <a:cs typeface="Times New Roman"/>
            </a:rPr>
            <a:t>J2 builds cloud fax empire (eFax)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65860" y="465034"/>
        <a:ext cx="1375725" cy="1957018"/>
      </dsp:txXfrm>
    </dsp:sp>
    <dsp:sp modelId="{DC215955-AF97-4B2C-A42C-9CEBE0DD875A}">
      <dsp:nvSpPr>
        <dsp:cNvPr id="0" name=""/>
        <dsp:cNvSpPr/>
      </dsp:nvSpPr>
      <dsp:spPr>
        <a:xfrm>
          <a:off x="565860" y="0"/>
          <a:ext cx="1375725" cy="4650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>
              <a:latin typeface="Arial"/>
              <a:cs typeface="Arial"/>
            </a:rPr>
            <a:t>2000s</a:t>
          </a:r>
        </a:p>
      </dsp:txBody>
      <dsp:txXfrm>
        <a:off x="565860" y="0"/>
        <a:ext cx="1375725" cy="465034"/>
      </dsp:txXfrm>
    </dsp:sp>
    <dsp:sp modelId="{E3DEC8C9-6AD8-4805-ACF2-C0DE01F09006}">
      <dsp:nvSpPr>
        <dsp:cNvPr id="0" name=""/>
        <dsp:cNvSpPr/>
      </dsp:nvSpPr>
      <dsp:spPr>
        <a:xfrm>
          <a:off x="2038468" y="0"/>
          <a:ext cx="465034" cy="46503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9C46A3-F806-42FE-9D50-356765BA1229}">
      <dsp:nvSpPr>
        <dsp:cNvPr id="0" name=""/>
        <dsp:cNvSpPr/>
      </dsp:nvSpPr>
      <dsp:spPr>
        <a:xfrm>
          <a:off x="2084972" y="46503"/>
          <a:ext cx="372027" cy="372027"/>
        </a:xfrm>
        <a:prstGeom prst="chord">
          <a:avLst>
            <a:gd name="adj1" fmla="val 20431728"/>
            <a:gd name="adj2" fmla="val 1196827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D447B0-C89E-4FE3-B4A7-44F9B1C9100C}">
      <dsp:nvSpPr>
        <dsp:cNvPr id="0" name=""/>
        <dsp:cNvSpPr/>
      </dsp:nvSpPr>
      <dsp:spPr>
        <a:xfrm>
          <a:off x="2600384" y="465034"/>
          <a:ext cx="1375725" cy="19570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Times New Roman"/>
              <a:cs typeface="Times New Roman"/>
            </a:rPr>
            <a:t>Prospective </a:t>
          </a:r>
          <a:r>
            <a:rPr lang="en-US" sz="1400" kern="1200">
              <a:solidFill>
                <a:srgbClr val="666666">
                  <a:hueOff val="0"/>
                  <a:satOff val="0"/>
                  <a:lumOff val="0"/>
                  <a:alphaOff val="0"/>
                </a:srgbClr>
              </a:solidFill>
              <a:latin typeface="Times New Roman"/>
              <a:ea typeface="+mn-ea"/>
              <a:cs typeface="Times New Roman"/>
            </a:rPr>
            <a:t>announced</a:t>
          </a:r>
        </a:p>
      </dsp:txBody>
      <dsp:txXfrm>
        <a:off x="2600384" y="465034"/>
        <a:ext cx="1375725" cy="1957018"/>
      </dsp:txXfrm>
    </dsp:sp>
    <dsp:sp modelId="{F61DDDAC-FFD1-4DEC-9A7F-6B6DC465C790}">
      <dsp:nvSpPr>
        <dsp:cNvPr id="0" name=""/>
        <dsp:cNvSpPr/>
      </dsp:nvSpPr>
      <dsp:spPr>
        <a:xfrm>
          <a:off x="2600384" y="0"/>
          <a:ext cx="1375725" cy="4650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>
              <a:latin typeface="+mj-lt"/>
              <a:cs typeface="Times New Roman"/>
            </a:rPr>
            <a:t>2021 (Jul)</a:t>
          </a:r>
        </a:p>
      </dsp:txBody>
      <dsp:txXfrm>
        <a:off x="2600384" y="0"/>
        <a:ext cx="1375725" cy="465034"/>
      </dsp:txXfrm>
    </dsp:sp>
    <dsp:sp modelId="{7BA9760A-6B6A-4BCF-8D8C-7CAC10EE64EB}">
      <dsp:nvSpPr>
        <dsp:cNvPr id="0" name=""/>
        <dsp:cNvSpPr/>
      </dsp:nvSpPr>
      <dsp:spPr>
        <a:xfrm>
          <a:off x="4072992" y="0"/>
          <a:ext cx="465034" cy="465034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2ECAE6-FA3B-4FF8-BC73-C34372E6E404}">
      <dsp:nvSpPr>
        <dsp:cNvPr id="0" name=""/>
        <dsp:cNvSpPr/>
      </dsp:nvSpPr>
      <dsp:spPr>
        <a:xfrm>
          <a:off x="4119495" y="46503"/>
          <a:ext cx="372027" cy="372027"/>
        </a:xfrm>
        <a:prstGeom prst="chord">
          <a:avLst>
            <a:gd name="adj1" fmla="val 162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0205C3-A78F-4937-B257-87333A78BBC4}">
      <dsp:nvSpPr>
        <dsp:cNvPr id="0" name=""/>
        <dsp:cNvSpPr/>
      </dsp:nvSpPr>
      <dsp:spPr>
        <a:xfrm>
          <a:off x="4634908" y="465034"/>
          <a:ext cx="1375725" cy="19570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Times New Roman"/>
              <a:cs typeface="Times New Roman"/>
            </a:rPr>
            <a:t>Listed on the NASDAQ</a:t>
          </a:r>
        </a:p>
      </dsp:txBody>
      <dsp:txXfrm>
        <a:off x="4634908" y="465034"/>
        <a:ext cx="1375725" cy="1957018"/>
      </dsp:txXfrm>
    </dsp:sp>
    <dsp:sp modelId="{BA6AA439-0182-438C-83AD-A67BA32B7151}">
      <dsp:nvSpPr>
        <dsp:cNvPr id="0" name=""/>
        <dsp:cNvSpPr/>
      </dsp:nvSpPr>
      <dsp:spPr>
        <a:xfrm>
          <a:off x="4634908" y="0"/>
          <a:ext cx="1375725" cy="4650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b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>
              <a:latin typeface="+mj-lt"/>
              <a:cs typeface="Times New Roman"/>
            </a:rPr>
            <a:t>2021 (Oct</a:t>
          </a:r>
          <a:r>
            <a:rPr lang="en-US" sz="2000" b="1" kern="1200">
              <a:latin typeface="Times New Roman"/>
              <a:cs typeface="Times New Roman"/>
            </a:rPr>
            <a:t>)</a:t>
          </a:r>
        </a:p>
      </dsp:txBody>
      <dsp:txXfrm>
        <a:off x="4634908" y="0"/>
        <a:ext cx="1375725" cy="46503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EE682B-C3BD-40B3-BF7C-1096A3E2B881}">
      <dsp:nvSpPr>
        <dsp:cNvPr id="0" name=""/>
        <dsp:cNvSpPr/>
      </dsp:nvSpPr>
      <dsp:spPr>
        <a:xfrm>
          <a:off x="0" y="0"/>
          <a:ext cx="5213266" cy="10332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/>
            <a:t>Legacy Burden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The $800M (Currently $562M) debt is a "Price for Freedom" from the Ziff Davis spin-off that forces Consensus to act as a Cash Cow rather than a Growth Platform.</a:t>
          </a:r>
        </a:p>
      </dsp:txBody>
      <dsp:txXfrm>
        <a:off x="1145979" y="0"/>
        <a:ext cx="4067286" cy="1033261"/>
      </dsp:txXfrm>
    </dsp:sp>
    <dsp:sp modelId="{41B2694C-1AD4-4E12-B71D-827CE139640F}">
      <dsp:nvSpPr>
        <dsp:cNvPr id="0" name=""/>
        <dsp:cNvSpPr/>
      </dsp:nvSpPr>
      <dsp:spPr>
        <a:xfrm>
          <a:off x="103326" y="103326"/>
          <a:ext cx="1042653" cy="82660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t="-18000" b="-18000"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752AD2-B748-44F3-805A-C943CF0B4F96}">
      <dsp:nvSpPr>
        <dsp:cNvPr id="0" name=""/>
        <dsp:cNvSpPr/>
      </dsp:nvSpPr>
      <dsp:spPr>
        <a:xfrm>
          <a:off x="0" y="1136587"/>
          <a:ext cx="5213266" cy="103326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/>
            <a:t>The Unlock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Private ownership removes the 90-day earnings pressure, allowing us to redirect Free Cash Flow.</a:t>
          </a:r>
        </a:p>
      </dsp:txBody>
      <dsp:txXfrm>
        <a:off x="1145979" y="1136587"/>
        <a:ext cx="4067286" cy="1033261"/>
      </dsp:txXfrm>
    </dsp:sp>
    <dsp:sp modelId="{5E08141C-04F7-4D74-B580-DC31B4086198}">
      <dsp:nvSpPr>
        <dsp:cNvPr id="0" name=""/>
        <dsp:cNvSpPr/>
      </dsp:nvSpPr>
      <dsp:spPr>
        <a:xfrm>
          <a:off x="103326" y="1239913"/>
          <a:ext cx="1042653" cy="82660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8000" b="-18000"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FB70F2-5C98-4DDE-AEBE-96E483FD3CA8}">
      <dsp:nvSpPr>
        <dsp:cNvPr id="0" name=""/>
        <dsp:cNvSpPr/>
      </dsp:nvSpPr>
      <dsp:spPr>
        <a:xfrm>
          <a:off x="0" y="-122643"/>
          <a:ext cx="6695326" cy="4080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CCSI Is Not a Fax Company. It’s a Network</a:t>
          </a:r>
          <a:endParaRPr lang="en-US" sz="1600" kern="1200"/>
        </a:p>
      </dsp:txBody>
      <dsp:txXfrm>
        <a:off x="0" y="-122643"/>
        <a:ext cx="6695326" cy="408070"/>
      </dsp:txXfrm>
    </dsp:sp>
    <dsp:sp modelId="{7152B81E-D235-4476-A277-92BA51F53BB7}">
      <dsp:nvSpPr>
        <dsp:cNvPr id="0" name=""/>
        <dsp:cNvSpPr/>
      </dsp:nvSpPr>
      <dsp:spPr>
        <a:xfrm>
          <a:off x="0" y="281868"/>
          <a:ext cx="6695326" cy="63134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/>
            <a:t>Today: </a:t>
          </a:r>
          <a:r>
            <a:rPr lang="en-US" sz="1400" kern="1200"/>
            <a:t>We move documents and get paid per transaction.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/>
            <a:t>Tomorrow: </a:t>
          </a:r>
          <a:r>
            <a:rPr lang="en-US" sz="1400" kern="1200"/>
            <a:t>We operate one of the largest healthcare communication networks.</a:t>
          </a:r>
        </a:p>
      </dsp:txBody>
      <dsp:txXfrm>
        <a:off x="0" y="281868"/>
        <a:ext cx="6695326" cy="631349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C9CFCC-3BBD-4D72-AC27-3D49B0FE8533}">
      <dsp:nvSpPr>
        <dsp:cNvPr id="0" name=""/>
        <dsp:cNvSpPr/>
      </dsp:nvSpPr>
      <dsp:spPr>
        <a:xfrm rot="5400000">
          <a:off x="-245420" y="246037"/>
          <a:ext cx="1636138" cy="114529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1</a:t>
          </a:r>
        </a:p>
      </dsp:txBody>
      <dsp:txXfrm rot="-5400000">
        <a:off x="1" y="573264"/>
        <a:ext cx="1145296" cy="490842"/>
      </dsp:txXfrm>
    </dsp:sp>
    <dsp:sp modelId="{CBAEC6E6-9B77-4375-9CCF-EBD9D51EECA9}">
      <dsp:nvSpPr>
        <dsp:cNvPr id="0" name=""/>
        <dsp:cNvSpPr/>
      </dsp:nvSpPr>
      <dsp:spPr>
        <a:xfrm rot="5400000">
          <a:off x="3377447" y="-2168139"/>
          <a:ext cx="1063490" cy="55277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200" b="1" kern="1200"/>
            <a:t>Phase I (2026–2028): Privatize &amp; Penetrate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200" kern="1200"/>
            <a:t>Temporarily compress margins to accelerate penetration.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200" kern="1200"/>
            <a:t>Expand sales.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200" kern="1200"/>
            <a:t>Increase R&amp;D to deepen workflow integration.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200" kern="1200"/>
            <a:t>Prioritize network density.</a:t>
          </a:r>
        </a:p>
      </dsp:txBody>
      <dsp:txXfrm rot="-5400000">
        <a:off x="1145297" y="115926"/>
        <a:ext cx="5475876" cy="959660"/>
      </dsp:txXfrm>
    </dsp:sp>
    <dsp:sp modelId="{E7D3FEDD-AE73-4011-8737-69DEA11B9973}">
      <dsp:nvSpPr>
        <dsp:cNvPr id="0" name=""/>
        <dsp:cNvSpPr/>
      </dsp:nvSpPr>
      <dsp:spPr>
        <a:xfrm rot="5400000">
          <a:off x="-245420" y="1688358"/>
          <a:ext cx="1636138" cy="114529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2</a:t>
          </a:r>
        </a:p>
      </dsp:txBody>
      <dsp:txXfrm rot="-5400000">
        <a:off x="1" y="2015585"/>
        <a:ext cx="1145296" cy="490842"/>
      </dsp:txXfrm>
    </dsp:sp>
    <dsp:sp modelId="{6CDA9DB7-8BF9-4F14-939D-1CFA8931223D}">
      <dsp:nvSpPr>
        <dsp:cNvPr id="0" name=""/>
        <dsp:cNvSpPr/>
      </dsp:nvSpPr>
      <dsp:spPr>
        <a:xfrm rot="5400000">
          <a:off x="3377447" y="-789213"/>
          <a:ext cx="1063490" cy="55277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200" b="1" kern="1200"/>
            <a:t>Phase II (2028–2031): Roll-Up &amp; Network Expansion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200" kern="1200"/>
            <a:t>Integrate adjacent workflows.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200" kern="1200"/>
            <a:t>Cross-sell into an embedded, high-retention base.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200" kern="1200"/>
            <a:t>Increase revenue per account.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200" kern="1200"/>
            <a:t>Deepen contract relationships and raise switching costs structurally.</a:t>
          </a:r>
        </a:p>
      </dsp:txBody>
      <dsp:txXfrm rot="-5400000">
        <a:off x="1145297" y="1494852"/>
        <a:ext cx="5475876" cy="959660"/>
      </dsp:txXfrm>
    </dsp:sp>
    <dsp:sp modelId="{68A4C451-F714-476A-B89C-5E1F5992F6F5}">
      <dsp:nvSpPr>
        <dsp:cNvPr id="0" name=""/>
        <dsp:cNvSpPr/>
      </dsp:nvSpPr>
      <dsp:spPr>
        <a:xfrm rot="5400000">
          <a:off x="-245420" y="3130678"/>
          <a:ext cx="1636138" cy="114529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3</a:t>
          </a:r>
        </a:p>
      </dsp:txBody>
      <dsp:txXfrm rot="-5400000">
        <a:off x="1" y="3457905"/>
        <a:ext cx="1145296" cy="490842"/>
      </dsp:txXfrm>
    </dsp:sp>
    <dsp:sp modelId="{CEA68903-955D-46F9-9B3B-B9F6C869645E}">
      <dsp:nvSpPr>
        <dsp:cNvPr id="0" name=""/>
        <dsp:cNvSpPr/>
      </dsp:nvSpPr>
      <dsp:spPr>
        <a:xfrm rot="5400000">
          <a:off x="3377447" y="653107"/>
          <a:ext cx="1063490" cy="55277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200" b="1" kern="1200"/>
            <a:t>Phase III (2030+): Intelligence Layer &amp; Strategic Repositioning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200" kern="1200"/>
            <a:t>Aggregate anonymized workflow-level data across billions of transactions.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200" kern="1200"/>
            <a:t>Generate insights on referrals, prior authorizations, and revenue cycle friction.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200" kern="1200"/>
            <a:t>Build high-margin intelligence and automation products.</a:t>
          </a:r>
        </a:p>
      </dsp:txBody>
      <dsp:txXfrm rot="-5400000">
        <a:off x="1145297" y="2937173"/>
        <a:ext cx="5475876" cy="959660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A0C4D7-5F7A-4D93-9A74-4B3592C6F7C1}">
      <dsp:nvSpPr>
        <dsp:cNvPr id="0" name=""/>
        <dsp:cNvSpPr/>
      </dsp:nvSpPr>
      <dsp:spPr>
        <a:xfrm>
          <a:off x="0" y="2563"/>
          <a:ext cx="111421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FAEC8F-8D89-4252-BD5E-9283C6C39056}">
      <dsp:nvSpPr>
        <dsp:cNvPr id="0" name=""/>
        <dsp:cNvSpPr/>
      </dsp:nvSpPr>
      <dsp:spPr>
        <a:xfrm>
          <a:off x="0" y="2563"/>
          <a:ext cx="2228425" cy="1748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/>
            <a:t>Strategic Recapitalization of Management</a:t>
          </a:r>
        </a:p>
      </dsp:txBody>
      <dsp:txXfrm>
        <a:off x="0" y="2563"/>
        <a:ext cx="2228425" cy="1748285"/>
      </dsp:txXfrm>
    </dsp:sp>
    <dsp:sp modelId="{D8C2FCA5-A37B-402E-B4A9-4940D7630583}">
      <dsp:nvSpPr>
        <dsp:cNvPr id="0" name=""/>
        <dsp:cNvSpPr/>
      </dsp:nvSpPr>
      <dsp:spPr>
        <a:xfrm>
          <a:off x="2395557" y="29880"/>
          <a:ext cx="8746570" cy="5463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Alignment:</a:t>
          </a:r>
          <a:r>
            <a:rPr lang="en-US" sz="1600" b="0" kern="1200"/>
            <a:t> </a:t>
          </a:r>
          <a:r>
            <a:rPr lang="en-US" sz="1600" b="0" i="0" kern="1200"/>
            <a:t>Currently, the C-Suite has "low-skin" exposure</a:t>
          </a:r>
          <a:endParaRPr lang="en-US" sz="1600" b="1" kern="1200"/>
        </a:p>
      </dsp:txBody>
      <dsp:txXfrm>
        <a:off x="2395557" y="29880"/>
        <a:ext cx="8746570" cy="546339"/>
      </dsp:txXfrm>
    </dsp:sp>
    <dsp:sp modelId="{DB768AA2-45AC-4083-A096-10E9246F5483}">
      <dsp:nvSpPr>
        <dsp:cNvPr id="0" name=""/>
        <dsp:cNvSpPr/>
      </dsp:nvSpPr>
      <dsp:spPr>
        <a:xfrm>
          <a:off x="2228425" y="576219"/>
          <a:ext cx="891370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FD2F29-6398-4828-B82C-8B7BE27E7422}">
      <dsp:nvSpPr>
        <dsp:cNvPr id="0" name=""/>
        <dsp:cNvSpPr/>
      </dsp:nvSpPr>
      <dsp:spPr>
        <a:xfrm>
          <a:off x="2395557" y="603536"/>
          <a:ext cx="8746570" cy="5463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Re-Investment Mandate:</a:t>
          </a:r>
          <a:r>
            <a:rPr lang="en-US" sz="1600" b="0" kern="1200"/>
            <a:t> Require a mandatory rollover of 50–100% of any transaction-related bonuses or "change in control" payments into </a:t>
          </a:r>
          <a:r>
            <a:rPr lang="en-US" sz="1600" b="0" kern="1200" err="1"/>
            <a:t>NewCo</a:t>
          </a:r>
          <a:r>
            <a:rPr lang="en-US" sz="1600" b="0" kern="1200"/>
            <a:t> equity</a:t>
          </a:r>
          <a:endParaRPr lang="en-US" sz="1600" b="1" kern="1200"/>
        </a:p>
      </dsp:txBody>
      <dsp:txXfrm>
        <a:off x="2395557" y="603536"/>
        <a:ext cx="8746570" cy="546339"/>
      </dsp:txXfrm>
    </dsp:sp>
    <dsp:sp modelId="{E564DF57-5257-446E-93C7-742520BD5C61}">
      <dsp:nvSpPr>
        <dsp:cNvPr id="0" name=""/>
        <dsp:cNvSpPr/>
      </dsp:nvSpPr>
      <dsp:spPr>
        <a:xfrm>
          <a:off x="2228425" y="1149875"/>
          <a:ext cx="891370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61FBAC-4C78-4CF6-A7F4-1D7681FEAB3F}">
      <dsp:nvSpPr>
        <dsp:cNvPr id="0" name=""/>
        <dsp:cNvSpPr/>
      </dsp:nvSpPr>
      <dsp:spPr>
        <a:xfrm>
          <a:off x="2395557" y="1177192"/>
          <a:ext cx="8746570" cy="5463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i="0" kern="1200"/>
            <a:t>Wealth Creation Hook: </a:t>
          </a:r>
          <a:r>
            <a:rPr lang="en-US" sz="1600" b="0" i="0" kern="1200"/>
            <a:t>Transition the C-Suite from a "Cash-Comp" mindset (Salary/Bonus) to a "Capital-Gains" mindset (Equity Appreciation)</a:t>
          </a:r>
          <a:endParaRPr lang="en-US" sz="1600" kern="1200"/>
        </a:p>
      </dsp:txBody>
      <dsp:txXfrm>
        <a:off x="2395557" y="1177192"/>
        <a:ext cx="8746570" cy="546339"/>
      </dsp:txXfrm>
    </dsp:sp>
    <dsp:sp modelId="{D28D7608-3089-4327-BB22-578FD0136CDD}">
      <dsp:nvSpPr>
        <dsp:cNvPr id="0" name=""/>
        <dsp:cNvSpPr/>
      </dsp:nvSpPr>
      <dsp:spPr>
        <a:xfrm>
          <a:off x="2228425" y="1723531"/>
          <a:ext cx="891370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CC7CD1-C9CC-49F6-B37A-416BE8E2A1F5}">
      <dsp:nvSpPr>
        <dsp:cNvPr id="0" name=""/>
        <dsp:cNvSpPr/>
      </dsp:nvSpPr>
      <dsp:spPr>
        <a:xfrm>
          <a:off x="0" y="1750848"/>
          <a:ext cx="111421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4BF1C0-B4A9-4FFA-A961-D79B12CBDE04}">
      <dsp:nvSpPr>
        <dsp:cNvPr id="0" name=""/>
        <dsp:cNvSpPr/>
      </dsp:nvSpPr>
      <dsp:spPr>
        <a:xfrm>
          <a:off x="0" y="1750848"/>
          <a:ext cx="2228425" cy="1748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/>
        </a:p>
      </dsp:txBody>
      <dsp:txXfrm>
        <a:off x="0" y="1750848"/>
        <a:ext cx="2228425" cy="1748285"/>
      </dsp:txXfrm>
    </dsp:sp>
    <dsp:sp modelId="{77094C88-DF12-486F-8684-B66C256BDD2C}">
      <dsp:nvSpPr>
        <dsp:cNvPr id="0" name=""/>
        <dsp:cNvSpPr/>
      </dsp:nvSpPr>
      <dsp:spPr>
        <a:xfrm>
          <a:off x="0" y="4040193"/>
          <a:ext cx="111421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4B30B6-5E9C-435B-AFC0-2860F7BBC9DD}">
      <dsp:nvSpPr>
        <dsp:cNvPr id="0" name=""/>
        <dsp:cNvSpPr/>
      </dsp:nvSpPr>
      <dsp:spPr>
        <a:xfrm>
          <a:off x="0" y="3499134"/>
          <a:ext cx="2228425" cy="1748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/>
        </a:p>
      </dsp:txBody>
      <dsp:txXfrm>
        <a:off x="0" y="3499134"/>
        <a:ext cx="2228425" cy="1748285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8033D3-EDB6-4400-860D-151BD4A710B6}">
      <dsp:nvSpPr>
        <dsp:cNvPr id="0" name=""/>
        <dsp:cNvSpPr/>
      </dsp:nvSpPr>
      <dsp:spPr>
        <a:xfrm>
          <a:off x="0" y="621453"/>
          <a:ext cx="2904067" cy="116162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/>
            <a:t>We will establish a Management Equity Pool (MEP) of 10–12%, structured as "Strip Equity" to mirror the Sponsor's risk/reward profile.</a:t>
          </a:r>
        </a:p>
      </dsp:txBody>
      <dsp:txXfrm>
        <a:off x="580813" y="621453"/>
        <a:ext cx="1742441" cy="1161626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F110F5-BCC0-4C3D-8667-2DB65795DCC4}">
      <dsp:nvSpPr>
        <dsp:cNvPr id="0" name=""/>
        <dsp:cNvSpPr/>
      </dsp:nvSpPr>
      <dsp:spPr>
        <a:xfrm>
          <a:off x="2425" y="1404527"/>
          <a:ext cx="2121360" cy="8485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0678" tIns="45339" rIns="22670" bIns="45339" numCol="1" spcCol="1270" anchor="ctr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>
              <a:solidFill>
                <a:schemeClr val="bg1"/>
              </a:solidFill>
              <a:latin typeface="Arial"/>
            </a:rPr>
            <a:t>Benchmark (SOFR): 3.65%</a:t>
          </a:r>
        </a:p>
      </dsp:txBody>
      <dsp:txXfrm>
        <a:off x="2425" y="1404527"/>
        <a:ext cx="1909224" cy="848544"/>
      </dsp:txXfrm>
    </dsp:sp>
    <dsp:sp modelId="{C934025D-1799-4878-896F-7139F80290F0}">
      <dsp:nvSpPr>
        <dsp:cNvPr id="0" name=""/>
        <dsp:cNvSpPr/>
      </dsp:nvSpPr>
      <dsp:spPr>
        <a:xfrm>
          <a:off x="1699514" y="1404527"/>
          <a:ext cx="2121360" cy="8485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45339" rIns="22670" bIns="45339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>
              <a:solidFill>
                <a:schemeClr val="bg1"/>
              </a:solidFill>
              <a:latin typeface="Arial"/>
            </a:rPr>
            <a:t>Credit Spread: 4.75%</a:t>
          </a:r>
        </a:p>
      </dsp:txBody>
      <dsp:txXfrm>
        <a:off x="2123786" y="1404527"/>
        <a:ext cx="1272816" cy="848544"/>
      </dsp:txXfrm>
    </dsp:sp>
    <dsp:sp modelId="{2CAC3D3A-36F3-49A3-9AF0-DAE041983507}">
      <dsp:nvSpPr>
        <dsp:cNvPr id="0" name=""/>
        <dsp:cNvSpPr/>
      </dsp:nvSpPr>
      <dsp:spPr>
        <a:xfrm>
          <a:off x="3396602" y="1404527"/>
          <a:ext cx="2121360" cy="8485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45339" rIns="22670" bIns="45339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>
              <a:solidFill>
                <a:schemeClr val="bg1"/>
              </a:solidFill>
              <a:latin typeface="Arial"/>
            </a:rPr>
            <a:t>All-in Cost of Debt: 8.40%</a:t>
          </a:r>
        </a:p>
      </dsp:txBody>
      <dsp:txXfrm>
        <a:off x="3820874" y="1404527"/>
        <a:ext cx="1272816" cy="8485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0E8FC4-808E-4690-B795-86D7A79A621B}">
      <dsp:nvSpPr>
        <dsp:cNvPr id="0" name=""/>
        <dsp:cNvSpPr/>
      </dsp:nvSpPr>
      <dsp:spPr>
        <a:xfrm>
          <a:off x="1190650" y="152094"/>
          <a:ext cx="1870290" cy="222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30480" rIns="85344" bIns="30480" numCol="1" spcCol="1270" anchor="ctr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INPUT</a:t>
          </a:r>
        </a:p>
      </dsp:txBody>
      <dsp:txXfrm>
        <a:off x="1190650" y="152094"/>
        <a:ext cx="1870290" cy="222750"/>
      </dsp:txXfrm>
    </dsp:sp>
    <dsp:sp modelId="{BC943EAA-76E3-4E50-915E-4E7E0494E08A}">
      <dsp:nvSpPr>
        <dsp:cNvPr id="0" name=""/>
        <dsp:cNvSpPr/>
      </dsp:nvSpPr>
      <dsp:spPr>
        <a:xfrm>
          <a:off x="3060940" y="92926"/>
          <a:ext cx="374058" cy="341085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F30A58-1085-4001-B32D-A783873642A1}">
      <dsp:nvSpPr>
        <dsp:cNvPr id="0" name=""/>
        <dsp:cNvSpPr/>
      </dsp:nvSpPr>
      <dsp:spPr>
        <a:xfrm>
          <a:off x="3584621" y="92926"/>
          <a:ext cx="2713201" cy="34108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b="1" kern="1200"/>
            <a:t>EHR-Generated Medical Record</a:t>
          </a:r>
          <a:br>
            <a:rPr lang="en-US" sz="1000" kern="1200"/>
          </a:br>
          <a:r>
            <a:rPr lang="en-US" sz="1000" kern="1200"/>
            <a:t>• Triggered as part of routine workflow</a:t>
          </a:r>
        </a:p>
      </dsp:txBody>
      <dsp:txXfrm>
        <a:off x="3584621" y="92926"/>
        <a:ext cx="2713201" cy="341085"/>
      </dsp:txXfrm>
    </dsp:sp>
    <dsp:sp modelId="{687BA6C6-19C6-4568-AB90-45ED445105AE}">
      <dsp:nvSpPr>
        <dsp:cNvPr id="0" name=""/>
        <dsp:cNvSpPr/>
      </dsp:nvSpPr>
      <dsp:spPr>
        <a:xfrm>
          <a:off x="1190650" y="664918"/>
          <a:ext cx="1870290" cy="222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30480" rIns="85344" bIns="30480" numCol="1" spcCol="1270" anchor="ctr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AUTOMATED ROUTING</a:t>
          </a:r>
        </a:p>
      </dsp:txBody>
      <dsp:txXfrm>
        <a:off x="1190650" y="664918"/>
        <a:ext cx="1870290" cy="222750"/>
      </dsp:txXfrm>
    </dsp:sp>
    <dsp:sp modelId="{A7928EA2-F086-4A91-9DA1-807BDDB0B610}">
      <dsp:nvSpPr>
        <dsp:cNvPr id="0" name=""/>
        <dsp:cNvSpPr/>
      </dsp:nvSpPr>
      <dsp:spPr>
        <a:xfrm>
          <a:off x="3060940" y="470012"/>
          <a:ext cx="374058" cy="612562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7C7FFC-B12C-4E64-8753-D9159DA5D521}">
      <dsp:nvSpPr>
        <dsp:cNvPr id="0" name=""/>
        <dsp:cNvSpPr/>
      </dsp:nvSpPr>
      <dsp:spPr>
        <a:xfrm>
          <a:off x="3584621" y="470012"/>
          <a:ext cx="2713201" cy="61256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b="1" kern="1200"/>
            <a:t>Embedded Cloud Fax Transmission</a:t>
          </a:r>
          <a:br>
            <a:rPr lang="en-US" sz="1000" b="1" kern="1200"/>
          </a:br>
          <a:r>
            <a:rPr lang="en-US" sz="1000" kern="1200"/>
            <a:t>• No manual handling</a:t>
          </a:r>
          <a:br>
            <a:rPr lang="en-US" sz="1000" kern="1200"/>
          </a:br>
          <a:r>
            <a:rPr lang="en-US" sz="1000" kern="1200"/>
            <a:t>• API / workflow integrated</a:t>
          </a:r>
          <a:br>
            <a:rPr lang="en-US" sz="1000" kern="1200"/>
          </a:br>
          <a:r>
            <a:rPr lang="en-US" sz="1000" kern="1200"/>
            <a:t>• Invisible to staff</a:t>
          </a:r>
        </a:p>
      </dsp:txBody>
      <dsp:txXfrm>
        <a:off x="3584621" y="470012"/>
        <a:ext cx="2713201" cy="612562"/>
      </dsp:txXfrm>
    </dsp:sp>
    <dsp:sp modelId="{44A5292D-ADA2-4C7C-9522-EFCFDD221950}">
      <dsp:nvSpPr>
        <dsp:cNvPr id="0" name=""/>
        <dsp:cNvSpPr/>
      </dsp:nvSpPr>
      <dsp:spPr>
        <a:xfrm>
          <a:off x="1190650" y="1301395"/>
          <a:ext cx="1870290" cy="377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30480" rIns="85344" bIns="30480" numCol="1" spcCol="1270" anchor="ctr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COMPLIANT INFRASTRUCTURE</a:t>
          </a:r>
        </a:p>
      </dsp:txBody>
      <dsp:txXfrm>
        <a:off x="1190650" y="1301395"/>
        <a:ext cx="1870290" cy="377437"/>
      </dsp:txXfrm>
    </dsp:sp>
    <dsp:sp modelId="{32F392C9-3137-401C-AF94-BEC12B165F0E}">
      <dsp:nvSpPr>
        <dsp:cNvPr id="0" name=""/>
        <dsp:cNvSpPr/>
      </dsp:nvSpPr>
      <dsp:spPr>
        <a:xfrm>
          <a:off x="3060940" y="1118574"/>
          <a:ext cx="374058" cy="743080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411930-D0CA-42AB-846C-14275C1FCCA7}">
      <dsp:nvSpPr>
        <dsp:cNvPr id="0" name=""/>
        <dsp:cNvSpPr/>
      </dsp:nvSpPr>
      <dsp:spPr>
        <a:xfrm>
          <a:off x="3584621" y="1118574"/>
          <a:ext cx="2713201" cy="74308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b="1" kern="1200"/>
            <a:t>Secure, Regulated Transmission Layer</a:t>
          </a:r>
          <a:br>
            <a:rPr lang="en-US" sz="1000" b="1" kern="1200"/>
          </a:br>
          <a:r>
            <a:rPr lang="en-US" sz="1000" kern="1200"/>
            <a:t>• Encrypted end-to-end</a:t>
          </a:r>
          <a:br>
            <a:rPr lang="en-US" sz="1000" kern="1200"/>
          </a:br>
          <a:r>
            <a:rPr lang="en-US" sz="1000" kern="1200"/>
            <a:t>• HIPAA-aligned</a:t>
          </a:r>
          <a:br>
            <a:rPr lang="en-US" sz="1000" kern="1200"/>
          </a:br>
          <a:r>
            <a:rPr lang="en-US" sz="1000" kern="1200"/>
            <a:t>• Timestamped + logged</a:t>
          </a:r>
          <a:br>
            <a:rPr lang="en-US" sz="1000" kern="1200"/>
          </a:br>
          <a:r>
            <a:rPr lang="en-US" sz="1000" kern="1200"/>
            <a:t>• Delivery confirmation</a:t>
          </a:r>
        </a:p>
      </dsp:txBody>
      <dsp:txXfrm>
        <a:off x="3584621" y="1118574"/>
        <a:ext cx="2713201" cy="743080"/>
      </dsp:txXfrm>
    </dsp:sp>
    <dsp:sp modelId="{B3980FE0-C259-455B-8EDB-D75C3E16B500}">
      <dsp:nvSpPr>
        <dsp:cNvPr id="0" name=""/>
        <dsp:cNvSpPr/>
      </dsp:nvSpPr>
      <dsp:spPr>
        <a:xfrm>
          <a:off x="1190650" y="2224818"/>
          <a:ext cx="1870290" cy="222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30480" rIns="85344" bIns="30480" numCol="1" spcCol="1270" anchor="ctr" anchorCtr="0">
          <a:noAutofit/>
        </a:bodyPr>
        <a:lstStyle/>
        <a:p>
          <a:pPr marL="0" lvl="0" indent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UNIVERSAL DELIVERY</a:t>
          </a:r>
        </a:p>
      </dsp:txBody>
      <dsp:txXfrm>
        <a:off x="1190650" y="2224818"/>
        <a:ext cx="1870290" cy="222750"/>
      </dsp:txXfrm>
    </dsp:sp>
    <dsp:sp modelId="{711B3E4B-41F9-4663-AFC9-CFE744F9F310}">
      <dsp:nvSpPr>
        <dsp:cNvPr id="0" name=""/>
        <dsp:cNvSpPr/>
      </dsp:nvSpPr>
      <dsp:spPr>
        <a:xfrm>
          <a:off x="3060940" y="1897654"/>
          <a:ext cx="374058" cy="877078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B6680B-1F3B-48EF-BE9D-68933C2AD3B4}">
      <dsp:nvSpPr>
        <dsp:cNvPr id="0" name=""/>
        <dsp:cNvSpPr/>
      </dsp:nvSpPr>
      <dsp:spPr>
        <a:xfrm>
          <a:off x="3584621" y="1897654"/>
          <a:ext cx="2713201" cy="87707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b="1" kern="1200"/>
            <a:t>Accepted by Any Counterparty</a:t>
          </a:r>
          <a:br>
            <a:rPr lang="en-US" sz="1000" kern="1200"/>
          </a:br>
          <a:r>
            <a:rPr lang="en-US" sz="1000" kern="1200"/>
            <a:t>• Insurers</a:t>
          </a:r>
          <a:br>
            <a:rPr lang="en-US" sz="1000" kern="1200"/>
          </a:br>
          <a:r>
            <a:rPr lang="en-US" sz="1000" kern="1200"/>
            <a:t>• Labs</a:t>
          </a:r>
          <a:br>
            <a:rPr lang="en-US" sz="1000" kern="1200"/>
          </a:br>
          <a:r>
            <a:rPr lang="en-US" sz="1000" kern="1200"/>
            <a:t>• Specialists</a:t>
          </a:r>
          <a:br>
            <a:rPr lang="en-US" sz="1000" kern="1200"/>
          </a:br>
          <a:r>
            <a:rPr lang="en-US" sz="1000" kern="1200"/>
            <a:t>• Government agencies</a:t>
          </a:r>
          <a:br>
            <a:rPr lang="en-US" sz="1000" kern="1200"/>
          </a:br>
          <a:r>
            <a:rPr lang="en-US" sz="1000" kern="1200"/>
            <a:t>• Digital or physical endpoint</a:t>
          </a:r>
        </a:p>
      </dsp:txBody>
      <dsp:txXfrm>
        <a:off x="3584621" y="1897654"/>
        <a:ext cx="2713201" cy="877078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8CD68C-92ED-4FE5-A396-72865CC1587F}">
      <dsp:nvSpPr>
        <dsp:cNvPr id="0" name=""/>
        <dsp:cNvSpPr/>
      </dsp:nvSpPr>
      <dsp:spPr>
        <a:xfrm>
          <a:off x="0" y="26020"/>
          <a:ext cx="3902314" cy="374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Current Landscape</a:t>
          </a:r>
        </a:p>
      </dsp:txBody>
      <dsp:txXfrm>
        <a:off x="18277" y="44297"/>
        <a:ext cx="3865760" cy="337846"/>
      </dsp:txXfrm>
    </dsp:sp>
    <dsp:sp modelId="{74A6480D-D8A9-4FF3-B684-0F26AAD3B78A}">
      <dsp:nvSpPr>
        <dsp:cNvPr id="0" name=""/>
        <dsp:cNvSpPr/>
      </dsp:nvSpPr>
      <dsp:spPr>
        <a:xfrm>
          <a:off x="0" y="456451"/>
          <a:ext cx="3902314" cy="1755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98" tIns="20320" rIns="113792" bIns="203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1" i="0" kern="1200"/>
            <a:t>Institutional Grip:</a:t>
          </a:r>
          <a:r>
            <a:rPr lang="en-US" sz="1200" b="0" i="0" kern="1200"/>
            <a:t> Over 93% of shares are held by professional institutions; the retail public float is essentially negligible.</a:t>
          </a:r>
          <a:endParaRPr lang="en-US" sz="1200" b="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1" i="0" kern="1200"/>
            <a:t>Active Decision-Makers:</a:t>
          </a:r>
          <a:r>
            <a:rPr lang="en-US" sz="1200" b="0" i="0" kern="1200"/>
            <a:t> ~37% of voting power is concentrated among just 5 active value committees (Janus, Gates, etc.).</a:t>
          </a:r>
          <a:endParaRPr lang="en-US" sz="1200" b="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1" i="0" kern="1200"/>
            <a:t>The Passive Floor:</a:t>
          </a:r>
          <a:r>
            <a:rPr lang="en-US" sz="1200" b="0" i="0" kern="1200"/>
            <a:t> ~20% of ownership is held by indexers (Vanguard/BlackRock) who historically follow market-leading premiums.</a:t>
          </a:r>
          <a:endParaRPr lang="en-US" sz="1200" b="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200" b="1" kern="1200"/>
        </a:p>
      </dsp:txBody>
      <dsp:txXfrm>
        <a:off x="0" y="456451"/>
        <a:ext cx="3902314" cy="1755360"/>
      </dsp:txXfrm>
    </dsp:sp>
    <dsp:sp modelId="{6F28D025-E3FD-4BD6-A0C0-E1A030AB320D}">
      <dsp:nvSpPr>
        <dsp:cNvPr id="0" name=""/>
        <dsp:cNvSpPr/>
      </dsp:nvSpPr>
      <dsp:spPr>
        <a:xfrm>
          <a:off x="0" y="2211812"/>
          <a:ext cx="3902314" cy="374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Why They Sell</a:t>
          </a:r>
        </a:p>
      </dsp:txBody>
      <dsp:txXfrm>
        <a:off x="18277" y="2230089"/>
        <a:ext cx="3865760" cy="337846"/>
      </dsp:txXfrm>
    </dsp:sp>
    <dsp:sp modelId="{4035FC1E-E568-425B-81FD-790E50F1E5D3}">
      <dsp:nvSpPr>
        <dsp:cNvPr id="0" name=""/>
        <dsp:cNvSpPr/>
      </dsp:nvSpPr>
      <dsp:spPr>
        <a:xfrm>
          <a:off x="0" y="2586212"/>
          <a:ext cx="3902314" cy="218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98" tIns="20320" rIns="113792" bIns="203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1200" b="1" i="0" kern="1200"/>
            <a:t>Immediate Liquidity at Scale: </a:t>
          </a:r>
          <a:r>
            <a:rPr lang="en-US" sz="1200" b="0" i="0" kern="1200"/>
            <a:t>Large-block holders cannot exit a position of this size in the open market without suppressing the price; a buyout offers 100% liquidity at a fixed premium.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1200" b="1" i="0" kern="1200"/>
            <a:t>Disinterested Legacy Overhang: </a:t>
          </a:r>
          <a:r>
            <a:rPr lang="en-US" sz="1200" b="0" i="0" kern="1200"/>
            <a:t>Much of the base consists of "accidental" owners from the 2021 Ziff Davis spin-off who are facing "spin-off fatigue" after years of range-bound trading.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1200" b="1" i="0" kern="1200"/>
            <a:t>C-Suite Re-Incentivization:</a:t>
          </a:r>
          <a:r>
            <a:rPr lang="en-US" sz="1200" b="0" i="0" kern="1200"/>
            <a:t> With insider ownership at only 2.25%, a 20% premium creates a $2.3M+ immediate cash-out for the team, while allowing them to "roll over" into a much larger private equity incentive pool.</a:t>
          </a:r>
          <a:endParaRPr lang="en-US" sz="1200" kern="1200"/>
        </a:p>
      </dsp:txBody>
      <dsp:txXfrm>
        <a:off x="0" y="2586212"/>
        <a:ext cx="3902314" cy="2185920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52BA7C-AFBE-4732-B528-7F2C322684B8}">
      <dsp:nvSpPr>
        <dsp:cNvPr id="0" name=""/>
        <dsp:cNvSpPr/>
      </dsp:nvSpPr>
      <dsp:spPr>
        <a:xfrm>
          <a:off x="0" y="36790"/>
          <a:ext cx="1691861" cy="421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Entry</a:t>
          </a:r>
        </a:p>
      </dsp:txBody>
      <dsp:txXfrm>
        <a:off x="20561" y="57351"/>
        <a:ext cx="1650739" cy="380078"/>
      </dsp:txXfrm>
    </dsp:sp>
    <dsp:sp modelId="{AAD2E4A0-E08E-4B3E-AF01-DC52D625C47F}">
      <dsp:nvSpPr>
        <dsp:cNvPr id="0" name=""/>
        <dsp:cNvSpPr/>
      </dsp:nvSpPr>
      <dsp:spPr>
        <a:xfrm>
          <a:off x="0" y="459417"/>
          <a:ext cx="1691861" cy="6147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717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/>
            <a:t>Health Care “Telecom/Fax Utility”</a:t>
          </a:r>
        </a:p>
      </dsp:txBody>
      <dsp:txXfrm>
        <a:off x="0" y="459417"/>
        <a:ext cx="1691861" cy="614790"/>
      </dsp:txXfrm>
    </dsp:sp>
    <dsp:sp modelId="{76849030-331A-4E8C-921E-09BE76FC10ED}">
      <dsp:nvSpPr>
        <dsp:cNvPr id="0" name=""/>
        <dsp:cNvSpPr/>
      </dsp:nvSpPr>
      <dsp:spPr>
        <a:xfrm>
          <a:off x="0" y="1074207"/>
          <a:ext cx="1691861" cy="421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Exit</a:t>
          </a:r>
        </a:p>
      </dsp:txBody>
      <dsp:txXfrm>
        <a:off x="20561" y="1094768"/>
        <a:ext cx="1650739" cy="380078"/>
      </dsp:txXfrm>
    </dsp:sp>
    <dsp:sp modelId="{D2FEA247-2788-4190-8B8D-F8D3CF642B4E}">
      <dsp:nvSpPr>
        <dsp:cNvPr id="0" name=""/>
        <dsp:cNvSpPr/>
      </dsp:nvSpPr>
      <dsp:spPr>
        <a:xfrm>
          <a:off x="0" y="1495407"/>
          <a:ext cx="1691861" cy="6147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717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400" kern="1200"/>
            <a:t>Health care “Business Intelligence” Hub</a:t>
          </a:r>
        </a:p>
      </dsp:txBody>
      <dsp:txXfrm>
        <a:off x="0" y="1495407"/>
        <a:ext cx="1691861" cy="614790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1BA6FA-01A8-498D-A0F5-E8E7BC13FF50}">
      <dsp:nvSpPr>
        <dsp:cNvPr id="0" name=""/>
        <dsp:cNvSpPr/>
      </dsp:nvSpPr>
      <dsp:spPr>
        <a:xfrm>
          <a:off x="0" y="0"/>
          <a:ext cx="7227434" cy="16843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600" b="1" i="0" kern="1200"/>
            <a:t>Complete Transformation</a:t>
          </a:r>
          <a:r>
            <a:rPr lang="en-US" sz="1600" b="1" kern="1200"/>
            <a:t> </a:t>
          </a:r>
          <a:endParaRPr lang="en-US" sz="16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200" b="1" kern="1200"/>
            <a:t>The Outcome:</a:t>
          </a:r>
          <a:r>
            <a:rPr lang="en-US" sz="1200" kern="1200"/>
            <a:t> </a:t>
          </a:r>
          <a:r>
            <a:rPr lang="en-US" sz="1200" b="0" kern="1200"/>
            <a:t>We have successfully transitioned Consensus from a "Legacy Fax" provider to a mission-critical Healthcare Intelligence Platform.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200" b="1" kern="1200"/>
            <a:t>Layered Value:</a:t>
          </a:r>
          <a:r>
            <a:rPr lang="en-US" sz="1200" kern="1200"/>
            <a:t> </a:t>
          </a:r>
          <a:r>
            <a:rPr lang="en-US" sz="1200" b="0" kern="1200"/>
            <a:t>Following our roadmap, we have moved from simple data transmission to AI-driven Data Extraction and Interoperability</a:t>
          </a:r>
          <a:r>
            <a:rPr lang="en-US" sz="1200" kern="1200"/>
            <a:t>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200" b="1" kern="1200"/>
            <a:t>Network Effect:</a:t>
          </a:r>
          <a:r>
            <a:rPr lang="en-US" sz="1200" kern="1200"/>
            <a:t> With the largest secure clinical exchange network, Consensus is now an essential "plug-in" for EMR systems and Big Tech/AI to solve real world problems.</a:t>
          </a:r>
        </a:p>
      </dsp:txBody>
      <dsp:txXfrm>
        <a:off x="1613917" y="0"/>
        <a:ext cx="5613516" cy="1684307"/>
      </dsp:txXfrm>
    </dsp:sp>
    <dsp:sp modelId="{CD47F03B-A8B2-41C7-9947-626F6BFF57CA}">
      <dsp:nvSpPr>
        <dsp:cNvPr id="0" name=""/>
        <dsp:cNvSpPr/>
      </dsp:nvSpPr>
      <dsp:spPr>
        <a:xfrm>
          <a:off x="168430" y="168430"/>
          <a:ext cx="1445486" cy="134744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l="-2000" r="-2000"/>
          </a:stretch>
        </a:blip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AF839E-7D63-4807-8413-FC2F90583036}">
      <dsp:nvSpPr>
        <dsp:cNvPr id="0" name=""/>
        <dsp:cNvSpPr/>
      </dsp:nvSpPr>
      <dsp:spPr>
        <a:xfrm>
          <a:off x="4695" y="0"/>
          <a:ext cx="2053122" cy="93884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Record uploaded</a:t>
          </a:r>
        </a:p>
      </dsp:txBody>
      <dsp:txXfrm>
        <a:off x="32193" y="27498"/>
        <a:ext cx="1998126" cy="883846"/>
      </dsp:txXfrm>
    </dsp:sp>
    <dsp:sp modelId="{06E11EB7-E77D-4D9E-85AF-F58C9CA706F9}">
      <dsp:nvSpPr>
        <dsp:cNvPr id="0" name=""/>
        <dsp:cNvSpPr/>
      </dsp:nvSpPr>
      <dsp:spPr>
        <a:xfrm>
          <a:off x="2263130" y="214833"/>
          <a:ext cx="435261" cy="50917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2263130" y="316668"/>
        <a:ext cx="304683" cy="305504"/>
      </dsp:txXfrm>
    </dsp:sp>
    <dsp:sp modelId="{64634D33-72E0-4FBB-987B-51BA602038EE}">
      <dsp:nvSpPr>
        <dsp:cNvPr id="0" name=""/>
        <dsp:cNvSpPr/>
      </dsp:nvSpPr>
      <dsp:spPr>
        <a:xfrm>
          <a:off x="2879066" y="0"/>
          <a:ext cx="2053122" cy="93884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Record sent via cloud fax</a:t>
          </a:r>
        </a:p>
      </dsp:txBody>
      <dsp:txXfrm>
        <a:off x="2906564" y="27498"/>
        <a:ext cx="1998126" cy="883846"/>
      </dsp:txXfrm>
    </dsp:sp>
    <dsp:sp modelId="{BB37DE4C-7452-4E84-A987-1E7EC06F591A}">
      <dsp:nvSpPr>
        <dsp:cNvPr id="0" name=""/>
        <dsp:cNvSpPr/>
      </dsp:nvSpPr>
      <dsp:spPr>
        <a:xfrm>
          <a:off x="5137501" y="214833"/>
          <a:ext cx="435261" cy="50917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5137501" y="316668"/>
        <a:ext cx="304683" cy="305504"/>
      </dsp:txXfrm>
    </dsp:sp>
    <dsp:sp modelId="{EAF5E9FF-3FCC-4282-9172-04E6F71AA191}">
      <dsp:nvSpPr>
        <dsp:cNvPr id="0" name=""/>
        <dsp:cNvSpPr/>
      </dsp:nvSpPr>
      <dsp:spPr>
        <a:xfrm>
          <a:off x="5753437" y="0"/>
          <a:ext cx="2053122" cy="93884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Document is: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/>
            <a:t>Encrypted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/>
            <a:t>Sent via cloud servers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kern="1200"/>
            <a:t>Logged w/ timestamps + confirmation</a:t>
          </a:r>
        </a:p>
      </dsp:txBody>
      <dsp:txXfrm>
        <a:off x="5780935" y="27498"/>
        <a:ext cx="1998126" cy="883846"/>
      </dsp:txXfrm>
    </dsp:sp>
    <dsp:sp modelId="{5DA12A27-4368-417A-A738-03A73F550586}">
      <dsp:nvSpPr>
        <dsp:cNvPr id="0" name=""/>
        <dsp:cNvSpPr/>
      </dsp:nvSpPr>
      <dsp:spPr>
        <a:xfrm>
          <a:off x="8011872" y="214833"/>
          <a:ext cx="435261" cy="50917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8011872" y="316668"/>
        <a:ext cx="304683" cy="305504"/>
      </dsp:txXfrm>
    </dsp:sp>
    <dsp:sp modelId="{8FC201CC-B342-4F3A-A95B-7308688523F2}">
      <dsp:nvSpPr>
        <dsp:cNvPr id="0" name=""/>
        <dsp:cNvSpPr/>
      </dsp:nvSpPr>
      <dsp:spPr>
        <a:xfrm>
          <a:off x="8627808" y="0"/>
          <a:ext cx="2053122" cy="93884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Specialist receives it: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00" b="0" i="0" kern="1200"/>
            <a:t>As a fax (digital or physical) </a:t>
          </a:r>
          <a:endParaRPr lang="en-US" sz="900" kern="120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900" b="0" i="0" kern="1200"/>
            <a:t>In a legally accepted format</a:t>
          </a:r>
          <a:endParaRPr lang="en-US" sz="900" kern="1200"/>
        </a:p>
      </dsp:txBody>
      <dsp:txXfrm>
        <a:off x="8655306" y="27498"/>
        <a:ext cx="1998126" cy="88384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8CD68C-92ED-4FE5-A396-72865CC1587F}">
      <dsp:nvSpPr>
        <dsp:cNvPr id="0" name=""/>
        <dsp:cNvSpPr/>
      </dsp:nvSpPr>
      <dsp:spPr>
        <a:xfrm>
          <a:off x="0" y="26020"/>
          <a:ext cx="3902314" cy="374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Current Landscape</a:t>
          </a:r>
        </a:p>
      </dsp:txBody>
      <dsp:txXfrm>
        <a:off x="18277" y="44297"/>
        <a:ext cx="3865760" cy="337846"/>
      </dsp:txXfrm>
    </dsp:sp>
    <dsp:sp modelId="{74A6480D-D8A9-4FF3-B684-0F26AAD3B78A}">
      <dsp:nvSpPr>
        <dsp:cNvPr id="0" name=""/>
        <dsp:cNvSpPr/>
      </dsp:nvSpPr>
      <dsp:spPr>
        <a:xfrm>
          <a:off x="0" y="456451"/>
          <a:ext cx="3902314" cy="1755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98" tIns="20320" rIns="113792" bIns="203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1" i="0" kern="1200"/>
            <a:t>Institutional Grip:</a:t>
          </a:r>
          <a:r>
            <a:rPr lang="en-US" sz="1200" b="0" i="0" kern="1200"/>
            <a:t> Over 93% of shares are held by professional institutions; the retail public float is essentially negligible.</a:t>
          </a:r>
          <a:endParaRPr lang="en-US" sz="1200" b="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1" i="0" kern="1200"/>
            <a:t>Active Decision-Makers:</a:t>
          </a:r>
          <a:r>
            <a:rPr lang="en-US" sz="1200" b="0" i="0" kern="1200"/>
            <a:t> ~37% of voting power is concentrated among just 5 active value committees (Janus, Gates, etc.).</a:t>
          </a:r>
          <a:endParaRPr lang="en-US" sz="1200" b="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200" b="1" i="0" kern="1200"/>
            <a:t>The Passive Floor:</a:t>
          </a:r>
          <a:r>
            <a:rPr lang="en-US" sz="1200" b="0" i="0" kern="1200"/>
            <a:t> ~20% of ownership is held by indexers (Vanguard/BlackRock) who historically follow market-leading premiums.</a:t>
          </a:r>
          <a:endParaRPr lang="en-US" sz="1200" b="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1200" b="1" kern="1200"/>
        </a:p>
      </dsp:txBody>
      <dsp:txXfrm>
        <a:off x="0" y="456451"/>
        <a:ext cx="3902314" cy="1755360"/>
      </dsp:txXfrm>
    </dsp:sp>
    <dsp:sp modelId="{6F28D025-E3FD-4BD6-A0C0-E1A030AB320D}">
      <dsp:nvSpPr>
        <dsp:cNvPr id="0" name=""/>
        <dsp:cNvSpPr/>
      </dsp:nvSpPr>
      <dsp:spPr>
        <a:xfrm>
          <a:off x="0" y="2211812"/>
          <a:ext cx="3902314" cy="374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Why They Sell</a:t>
          </a:r>
        </a:p>
      </dsp:txBody>
      <dsp:txXfrm>
        <a:off x="18277" y="2230089"/>
        <a:ext cx="3865760" cy="337846"/>
      </dsp:txXfrm>
    </dsp:sp>
    <dsp:sp modelId="{4035FC1E-E568-425B-81FD-790E50F1E5D3}">
      <dsp:nvSpPr>
        <dsp:cNvPr id="0" name=""/>
        <dsp:cNvSpPr/>
      </dsp:nvSpPr>
      <dsp:spPr>
        <a:xfrm>
          <a:off x="0" y="2586212"/>
          <a:ext cx="3902314" cy="218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98" tIns="20320" rIns="113792" bIns="203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1200" b="1" i="0" kern="1200"/>
            <a:t>Immediate Liquidity at Scale: </a:t>
          </a:r>
          <a:r>
            <a:rPr lang="en-US" sz="1200" b="0" i="0" kern="1200"/>
            <a:t>Large-block holders cannot exit a position of this size in the open market without suppressing the price; a buyout offers 100% liquidity at a fixed premium.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1200" b="1" i="0" kern="1200"/>
            <a:t>Disinterested Legacy Overhang: </a:t>
          </a:r>
          <a:r>
            <a:rPr lang="en-US" sz="1200" b="0" i="0" kern="1200"/>
            <a:t>Much of the base consists of "accidental" owners from the 2021 Ziff Davis spin-off who are facing "spin-off fatigue" after years of range-bound trading.</a:t>
          </a:r>
          <a:endParaRPr lang="en-US" sz="12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1200" b="1" i="0" kern="1200"/>
            <a:t>C-Suite Re-Incentivization:</a:t>
          </a:r>
          <a:r>
            <a:rPr lang="en-US" sz="1200" b="0" i="0" kern="1200"/>
            <a:t> With insider ownership at only 2.25%, a 20% premium creates a $2.3M+ immediate cash-out for the team, while allowing them to "roll over" into a much larger private equity incentive pool.</a:t>
          </a:r>
          <a:endParaRPr lang="en-US" sz="1200" kern="1200"/>
        </a:p>
      </dsp:txBody>
      <dsp:txXfrm>
        <a:off x="0" y="2586212"/>
        <a:ext cx="3902314" cy="218592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1AC920-7E26-4AFE-B6EF-535857033834}">
      <dsp:nvSpPr>
        <dsp:cNvPr id="0" name=""/>
        <dsp:cNvSpPr/>
      </dsp:nvSpPr>
      <dsp:spPr>
        <a:xfrm>
          <a:off x="1660" y="113868"/>
          <a:ext cx="1619407" cy="6235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Paper Fax</a:t>
          </a:r>
        </a:p>
      </dsp:txBody>
      <dsp:txXfrm>
        <a:off x="1660" y="113868"/>
        <a:ext cx="1619407" cy="623507"/>
      </dsp:txXfrm>
    </dsp:sp>
    <dsp:sp modelId="{A6A950B5-434F-4D35-8C40-350AFB5108B7}">
      <dsp:nvSpPr>
        <dsp:cNvPr id="0" name=""/>
        <dsp:cNvSpPr/>
      </dsp:nvSpPr>
      <dsp:spPr>
        <a:xfrm>
          <a:off x="1660" y="737376"/>
          <a:ext cx="1619407" cy="116113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100" b="0" i="1" kern="1200"/>
            <a:t>A manual, labor-intensive legacy baseline that represents a high-friction "un-digitized" market ripe for cloud disruption.</a:t>
          </a:r>
          <a:endParaRPr lang="en-US" sz="1100" b="0" kern="1200"/>
        </a:p>
      </dsp:txBody>
      <dsp:txXfrm>
        <a:off x="1660" y="737376"/>
        <a:ext cx="1619407" cy="1161134"/>
      </dsp:txXfrm>
    </dsp:sp>
    <dsp:sp modelId="{E89B5BF1-C05B-432F-9F8A-02AF4F45270D}">
      <dsp:nvSpPr>
        <dsp:cNvPr id="0" name=""/>
        <dsp:cNvSpPr/>
      </dsp:nvSpPr>
      <dsp:spPr>
        <a:xfrm>
          <a:off x="1847785" y="113868"/>
          <a:ext cx="1619407" cy="6235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Legacy Digital</a:t>
          </a:r>
        </a:p>
      </dsp:txBody>
      <dsp:txXfrm>
        <a:off x="1847785" y="113868"/>
        <a:ext cx="1619407" cy="623507"/>
      </dsp:txXfrm>
    </dsp:sp>
    <dsp:sp modelId="{BC97A41D-A07A-454F-A917-9DF7BF2B6167}">
      <dsp:nvSpPr>
        <dsp:cNvPr id="0" name=""/>
        <dsp:cNvSpPr/>
      </dsp:nvSpPr>
      <dsp:spPr>
        <a:xfrm>
          <a:off x="1847785" y="737376"/>
          <a:ext cx="1619407" cy="116113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100" b="0" i="1" kern="1200"/>
            <a:t>Hardware-dependent on-premise servers that lack the scalability and AI-driven interoperability of modern SaaS platforms.</a:t>
          </a:r>
          <a:endParaRPr lang="en-US" sz="1100" b="0" kern="1200"/>
        </a:p>
      </dsp:txBody>
      <dsp:txXfrm>
        <a:off x="1847785" y="737376"/>
        <a:ext cx="1619407" cy="1161134"/>
      </dsp:txXfrm>
    </dsp:sp>
    <dsp:sp modelId="{FB28BA5B-8035-42CA-8F20-96A1DA9735AC}">
      <dsp:nvSpPr>
        <dsp:cNvPr id="0" name=""/>
        <dsp:cNvSpPr/>
      </dsp:nvSpPr>
      <dsp:spPr>
        <a:xfrm>
          <a:off x="3693910" y="113868"/>
          <a:ext cx="1619407" cy="62350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Cloud Fax</a:t>
          </a:r>
        </a:p>
      </dsp:txBody>
      <dsp:txXfrm>
        <a:off x="3693910" y="113868"/>
        <a:ext cx="1619407" cy="623507"/>
      </dsp:txXfrm>
    </dsp:sp>
    <dsp:sp modelId="{21705979-B274-434C-BFB9-5846DD291BB8}">
      <dsp:nvSpPr>
        <dsp:cNvPr id="0" name=""/>
        <dsp:cNvSpPr/>
      </dsp:nvSpPr>
      <dsp:spPr>
        <a:xfrm>
          <a:off x="3693910" y="737376"/>
          <a:ext cx="1619407" cy="116113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100" b="0" i="1" kern="1200"/>
            <a:t>The mission-critical SaaS frontier where CCSI commands a dominant 60% share of all modernized healthcare document exchange.</a:t>
          </a:r>
          <a:endParaRPr lang="en-US" sz="1100" b="0" kern="1200"/>
        </a:p>
      </dsp:txBody>
      <dsp:txXfrm>
        <a:off x="3693910" y="737376"/>
        <a:ext cx="1619407" cy="116113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1AC920-7E26-4AFE-B6EF-535857033834}">
      <dsp:nvSpPr>
        <dsp:cNvPr id="0" name=""/>
        <dsp:cNvSpPr/>
      </dsp:nvSpPr>
      <dsp:spPr>
        <a:xfrm>
          <a:off x="1660" y="172091"/>
          <a:ext cx="1619407" cy="636077"/>
        </a:xfrm>
        <a:prstGeom prst="rect">
          <a:avLst/>
        </a:prstGeom>
        <a:solidFill>
          <a:schemeClr val="tx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OpenText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(~25%)</a:t>
          </a:r>
        </a:p>
      </dsp:txBody>
      <dsp:txXfrm>
        <a:off x="1660" y="172091"/>
        <a:ext cx="1619407" cy="636077"/>
      </dsp:txXfrm>
    </dsp:sp>
    <dsp:sp modelId="{A6A950B5-434F-4D35-8C40-350AFB5108B7}">
      <dsp:nvSpPr>
        <dsp:cNvPr id="0" name=""/>
        <dsp:cNvSpPr/>
      </dsp:nvSpPr>
      <dsp:spPr>
        <a:xfrm>
          <a:off x="1660" y="808168"/>
          <a:ext cx="1619407" cy="10321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100" b="0" i="0" kern="1200"/>
            <a:t>A legacy hardware-focused incumbent struggling to migrate its aging on-premise fax server clients to the modern cloud.</a:t>
          </a:r>
          <a:endParaRPr lang="en-US" sz="1100" b="0" kern="1200"/>
        </a:p>
      </dsp:txBody>
      <dsp:txXfrm>
        <a:off x="1660" y="808168"/>
        <a:ext cx="1619407" cy="1032120"/>
      </dsp:txXfrm>
    </dsp:sp>
    <dsp:sp modelId="{E89B5BF1-C05B-432F-9F8A-02AF4F45270D}">
      <dsp:nvSpPr>
        <dsp:cNvPr id="0" name=""/>
        <dsp:cNvSpPr/>
      </dsp:nvSpPr>
      <dsp:spPr>
        <a:xfrm>
          <a:off x="1847785" y="172091"/>
          <a:ext cx="1619407" cy="636077"/>
        </a:xfrm>
        <a:prstGeom prst="rect">
          <a:avLst/>
        </a:prstGeom>
        <a:solidFill>
          <a:schemeClr val="tx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RingCentral (~10%)</a:t>
          </a:r>
        </a:p>
      </dsp:txBody>
      <dsp:txXfrm>
        <a:off x="1847785" y="172091"/>
        <a:ext cx="1619407" cy="636077"/>
      </dsp:txXfrm>
    </dsp:sp>
    <dsp:sp modelId="{BC97A41D-A07A-454F-A917-9DF7BF2B6167}">
      <dsp:nvSpPr>
        <dsp:cNvPr id="0" name=""/>
        <dsp:cNvSpPr/>
      </dsp:nvSpPr>
      <dsp:spPr>
        <a:xfrm>
          <a:off x="1847785" y="808168"/>
          <a:ext cx="1619407" cy="10321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100" b="0" i="0" kern="1200"/>
            <a:t>A generalist phone and video provider that treats healthcare fax as a basic, low-priority software add-on.</a:t>
          </a:r>
          <a:endParaRPr lang="en-US" sz="1100" b="0" kern="1200"/>
        </a:p>
      </dsp:txBody>
      <dsp:txXfrm>
        <a:off x="1847785" y="808168"/>
        <a:ext cx="1619407" cy="1032120"/>
      </dsp:txXfrm>
    </dsp:sp>
    <dsp:sp modelId="{FB28BA5B-8035-42CA-8F20-96A1DA9735AC}">
      <dsp:nvSpPr>
        <dsp:cNvPr id="0" name=""/>
        <dsp:cNvSpPr/>
      </dsp:nvSpPr>
      <dsp:spPr>
        <a:xfrm>
          <a:off x="3693910" y="172091"/>
          <a:ext cx="1619407" cy="636077"/>
        </a:xfrm>
        <a:prstGeom prst="rect">
          <a:avLst/>
        </a:prstGeom>
        <a:solidFill>
          <a:srgbClr val="666666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Upland (&lt;5%)</a:t>
          </a:r>
        </a:p>
      </dsp:txBody>
      <dsp:txXfrm>
        <a:off x="3693910" y="172091"/>
        <a:ext cx="1619407" cy="636077"/>
      </dsp:txXfrm>
    </dsp:sp>
    <dsp:sp modelId="{21705979-B274-434C-BFB9-5846DD291BB8}">
      <dsp:nvSpPr>
        <dsp:cNvPr id="0" name=""/>
        <dsp:cNvSpPr/>
      </dsp:nvSpPr>
      <dsp:spPr>
        <a:xfrm>
          <a:off x="3693910" y="808168"/>
          <a:ext cx="1619407" cy="10321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100" b="0" i="0" kern="1200"/>
            <a:t>A small-scale software aggregator lacking the specialized features and security needed for large hospital systems.</a:t>
          </a:r>
        </a:p>
      </dsp:txBody>
      <dsp:txXfrm>
        <a:off x="3693910" y="808168"/>
        <a:ext cx="1619407" cy="103212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9E7CC6-77DB-46AF-BAB6-2CB0E27F16E1}">
      <dsp:nvSpPr>
        <dsp:cNvPr id="0" name=""/>
        <dsp:cNvSpPr/>
      </dsp:nvSpPr>
      <dsp:spPr>
        <a:xfrm>
          <a:off x="0" y="0"/>
          <a:ext cx="5712268" cy="11900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/>
            <a:t>Private Ownership Advantage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200" b="1" kern="1200"/>
            <a:t>Eliminate Public Markets Costs:</a:t>
          </a:r>
          <a:r>
            <a:rPr lang="en-US" sz="1200" kern="1200"/>
            <a:t> Remove ~$4M in public company overhead.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200" b="1" kern="1200"/>
            <a:t>Shift from EPS Stability to Strategic Investment: </a:t>
          </a:r>
          <a:r>
            <a:rPr lang="en-US" sz="1200" kern="1200"/>
            <a:t>Execute multi-year margin compression without quarterly earnings pressure.</a:t>
          </a:r>
        </a:p>
      </dsp:txBody>
      <dsp:txXfrm>
        <a:off x="1261459" y="0"/>
        <a:ext cx="4450808" cy="1190055"/>
      </dsp:txXfrm>
    </dsp:sp>
    <dsp:sp modelId="{5C003618-3C1C-4D8F-B745-DD0A554F42B2}">
      <dsp:nvSpPr>
        <dsp:cNvPr id="0" name=""/>
        <dsp:cNvSpPr/>
      </dsp:nvSpPr>
      <dsp:spPr>
        <a:xfrm>
          <a:off x="119005" y="119005"/>
          <a:ext cx="1142453" cy="95204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 t="-10000" b="-10000"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24D982-F024-474C-91A3-10D26D216D26}">
      <dsp:nvSpPr>
        <dsp:cNvPr id="0" name=""/>
        <dsp:cNvSpPr/>
      </dsp:nvSpPr>
      <dsp:spPr>
        <a:xfrm>
          <a:off x="0" y="1309061"/>
          <a:ext cx="5712268" cy="11900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/>
            <a:t>Strategic Market Penetration</a:t>
          </a:r>
          <a:endParaRPr lang="en-US" sz="14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200" b="1" kern="1200"/>
            <a:t>Intentional Margin Reinvestment:</a:t>
          </a:r>
          <a:r>
            <a:rPr lang="en-US" sz="1200" kern="1200"/>
            <a:t> Temporarily reinvest into expanded sales coverage to accelerate penetration.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b="1" kern="1200"/>
            <a:t>Density Over Margin:</a:t>
          </a:r>
          <a:r>
            <a:rPr lang="en-US" sz="1200" kern="1200"/>
            <a:t> Prioritize network touchpoints over near-term profitability.</a:t>
          </a:r>
        </a:p>
      </dsp:txBody>
      <dsp:txXfrm>
        <a:off x="1261459" y="1309061"/>
        <a:ext cx="4450808" cy="1190055"/>
      </dsp:txXfrm>
    </dsp:sp>
    <dsp:sp modelId="{EC59E6E4-BB7C-4704-84F5-74A115E233B7}">
      <dsp:nvSpPr>
        <dsp:cNvPr id="0" name=""/>
        <dsp:cNvSpPr/>
      </dsp:nvSpPr>
      <dsp:spPr>
        <a:xfrm>
          <a:off x="119005" y="1428066"/>
          <a:ext cx="1142453" cy="95204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A19DC0-A92C-4034-87BE-ACB947360815}">
      <dsp:nvSpPr>
        <dsp:cNvPr id="0" name=""/>
        <dsp:cNvSpPr/>
      </dsp:nvSpPr>
      <dsp:spPr>
        <a:xfrm>
          <a:off x="0" y="2618122"/>
          <a:ext cx="5712268" cy="119005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/>
            <a:t>Capital Deployment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200" b="1" kern="1200"/>
            <a:t>Phase I (2026–2028): </a:t>
          </a:r>
          <a:r>
            <a:rPr lang="en-US" sz="1200" kern="1200"/>
            <a:t>Prioritize growth reinvestment over accelerated deleveraging.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200" b="1" kern="1200"/>
            <a:t>Phase II:</a:t>
          </a:r>
          <a:r>
            <a:rPr lang="en-US" sz="1200" kern="1200"/>
            <a:t> Utilize increased scale &amp; cash flow to optimize capital structure.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200" b="1" kern="1200"/>
            <a:t>Long-Term:</a:t>
          </a:r>
          <a:r>
            <a:rPr lang="en-US" sz="1200" kern="1200"/>
            <a:t> Exit as healthcare intelligence platform.</a:t>
          </a:r>
        </a:p>
      </dsp:txBody>
      <dsp:txXfrm>
        <a:off x="1261459" y="2618122"/>
        <a:ext cx="4450808" cy="1190055"/>
      </dsp:txXfrm>
    </dsp:sp>
    <dsp:sp modelId="{5D073D8C-697A-4796-ABD9-B9579C6E8B33}">
      <dsp:nvSpPr>
        <dsp:cNvPr id="0" name=""/>
        <dsp:cNvSpPr/>
      </dsp:nvSpPr>
      <dsp:spPr>
        <a:xfrm>
          <a:off x="119005" y="2737127"/>
          <a:ext cx="1142453" cy="95204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 t="-10000" b="-10000"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9B743C-3E72-4F22-8157-BC05649D76E5}">
      <dsp:nvSpPr>
        <dsp:cNvPr id="0" name=""/>
        <dsp:cNvSpPr/>
      </dsp:nvSpPr>
      <dsp:spPr>
        <a:xfrm>
          <a:off x="1656" y="192560"/>
          <a:ext cx="2352859" cy="32919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Entry Assumptions</a:t>
          </a:r>
          <a:endParaRPr lang="en-US" sz="1800" kern="1200"/>
        </a:p>
      </dsp:txBody>
      <dsp:txXfrm>
        <a:off x="11298" y="202202"/>
        <a:ext cx="2333575" cy="309909"/>
      </dsp:txXfrm>
    </dsp:sp>
    <dsp:sp modelId="{BFF5945E-709C-49E0-99A6-4FC8EAAF0F7A}">
      <dsp:nvSpPr>
        <dsp:cNvPr id="0" name=""/>
        <dsp:cNvSpPr/>
      </dsp:nvSpPr>
      <dsp:spPr>
        <a:xfrm>
          <a:off x="236942" y="521753"/>
          <a:ext cx="235285" cy="2468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895"/>
              </a:lnTo>
              <a:lnTo>
                <a:pt x="235285" y="24689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0748C5-EC75-43A0-9A73-61CFA98D1DE2}">
      <dsp:nvSpPr>
        <dsp:cNvPr id="0" name=""/>
        <dsp:cNvSpPr/>
      </dsp:nvSpPr>
      <dsp:spPr>
        <a:xfrm>
          <a:off x="472228" y="604052"/>
          <a:ext cx="2944056" cy="3291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Entry Multiple: 5.58 EBITDA</a:t>
          </a:r>
        </a:p>
      </dsp:txBody>
      <dsp:txXfrm>
        <a:off x="481870" y="613694"/>
        <a:ext cx="2924772" cy="309909"/>
      </dsp:txXfrm>
    </dsp:sp>
    <dsp:sp modelId="{58515B08-8AC2-481B-A284-09D0B7F62EAD}">
      <dsp:nvSpPr>
        <dsp:cNvPr id="0" name=""/>
        <dsp:cNvSpPr/>
      </dsp:nvSpPr>
      <dsp:spPr>
        <a:xfrm>
          <a:off x="236942" y="521753"/>
          <a:ext cx="235285" cy="6583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58387"/>
              </a:lnTo>
              <a:lnTo>
                <a:pt x="235285" y="65838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9166A9-6E48-4E7D-913F-7AE10C0A2519}">
      <dsp:nvSpPr>
        <dsp:cNvPr id="0" name=""/>
        <dsp:cNvSpPr/>
      </dsp:nvSpPr>
      <dsp:spPr>
        <a:xfrm>
          <a:off x="472228" y="1015544"/>
          <a:ext cx="2944056" cy="3291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Enterprise Value: $1041.74</a:t>
          </a:r>
        </a:p>
      </dsp:txBody>
      <dsp:txXfrm>
        <a:off x="481870" y="1025186"/>
        <a:ext cx="2924772" cy="309909"/>
      </dsp:txXfrm>
    </dsp:sp>
    <dsp:sp modelId="{0B601535-FD88-4D7F-B23B-A1C591F44219}">
      <dsp:nvSpPr>
        <dsp:cNvPr id="0" name=""/>
        <dsp:cNvSpPr/>
      </dsp:nvSpPr>
      <dsp:spPr>
        <a:xfrm>
          <a:off x="236942" y="521753"/>
          <a:ext cx="235285" cy="10698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69879"/>
              </a:lnTo>
              <a:lnTo>
                <a:pt x="235285" y="106987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051C1F-782F-4622-86E5-4DF5F4116F7F}">
      <dsp:nvSpPr>
        <dsp:cNvPr id="0" name=""/>
        <dsp:cNvSpPr/>
      </dsp:nvSpPr>
      <dsp:spPr>
        <a:xfrm>
          <a:off x="472228" y="1427036"/>
          <a:ext cx="2944056" cy="3291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Equity Contribution: $254.82M (~40%)</a:t>
          </a:r>
        </a:p>
      </dsp:txBody>
      <dsp:txXfrm>
        <a:off x="481870" y="1436678"/>
        <a:ext cx="2924772" cy="309909"/>
      </dsp:txXfrm>
    </dsp:sp>
    <dsp:sp modelId="{0B1EA671-1DF5-4BB2-9E50-55B7246C31F4}">
      <dsp:nvSpPr>
        <dsp:cNvPr id="0" name=""/>
        <dsp:cNvSpPr/>
      </dsp:nvSpPr>
      <dsp:spPr>
        <a:xfrm>
          <a:off x="236942" y="521753"/>
          <a:ext cx="235285" cy="14813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81372"/>
              </a:lnTo>
              <a:lnTo>
                <a:pt x="235285" y="148137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27891D-597F-40C3-934F-3872E9755BD9}">
      <dsp:nvSpPr>
        <dsp:cNvPr id="0" name=""/>
        <dsp:cNvSpPr/>
      </dsp:nvSpPr>
      <dsp:spPr>
        <a:xfrm>
          <a:off x="472228" y="1838528"/>
          <a:ext cx="2944056" cy="3291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Debt Financing: $382.23 (~60%)</a:t>
          </a:r>
        </a:p>
      </dsp:txBody>
      <dsp:txXfrm>
        <a:off x="481870" y="1848170"/>
        <a:ext cx="2924772" cy="309909"/>
      </dsp:txXfrm>
    </dsp:sp>
    <dsp:sp modelId="{20D1CF3E-AB22-481B-99E0-7B5A345F6304}">
      <dsp:nvSpPr>
        <dsp:cNvPr id="0" name=""/>
        <dsp:cNvSpPr/>
      </dsp:nvSpPr>
      <dsp:spPr>
        <a:xfrm>
          <a:off x="236942" y="521753"/>
          <a:ext cx="235285" cy="18928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92864"/>
              </a:lnTo>
              <a:lnTo>
                <a:pt x="235285" y="189286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83D363-F512-488B-A0F0-F5DCB558BCA4}">
      <dsp:nvSpPr>
        <dsp:cNvPr id="0" name=""/>
        <dsp:cNvSpPr/>
      </dsp:nvSpPr>
      <dsp:spPr>
        <a:xfrm>
          <a:off x="472228" y="2250021"/>
          <a:ext cx="2944056" cy="3291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Entry Leverage: $186.67M EBITDA</a:t>
          </a:r>
        </a:p>
      </dsp:txBody>
      <dsp:txXfrm>
        <a:off x="481870" y="2259663"/>
        <a:ext cx="2924772" cy="3099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timeline" pri="103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diagrams.loki3.com/VaryingWidthList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>
              <a:latin typeface="Arial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1D33A1-6D17-2C4C-B4C2-C83DB37352CC}" type="datetimeFigureOut">
              <a:rPr lang="en-US" smtClean="0">
                <a:latin typeface="Arial" charset="0"/>
              </a:rPr>
              <a:t>9/7/2026</a:t>
            </a:fld>
            <a:endParaRPr lang="en-US">
              <a:latin typeface="Arial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>
              <a:latin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59171E-5108-1245-8B63-E8B205C9AF87}" type="slidenum">
              <a:rPr lang="en-US" smtClean="0">
                <a:latin typeface="Arial" charset="0"/>
              </a:rPr>
              <a:t>‹#›</a:t>
            </a:fld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5423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8T03:38:35.871"/>
    </inkml:context>
    <inkml:brush xml:id="br0">
      <inkml:brushProperty name="width" value="0.2" units="cm"/>
      <inkml:brushProperty name="height" value="0.2" units="cm"/>
      <inkml:brushProperty name="color" value="#005BBB"/>
    </inkml:brush>
  </inkml:definitions>
  <inkml:trace contextRef="#ctx0" brushRef="#br0">0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18T03:38:35.871"/>
    </inkml:context>
    <inkml:brush xml:id="br0">
      <inkml:brushProperty name="width" value="0.2" units="cm"/>
      <inkml:brushProperty name="height" value="0.2" units="cm"/>
      <inkml:brushProperty name="color" value="#005BBB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fld id="{5B96CA4F-2197-CC40-B4FC-798A937A9DC6}" type="datetimeFigureOut">
              <a:rPr lang="en-US" smtClean="0"/>
              <a:pPr/>
              <a:t>9/7/2026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fld id="{02322656-8894-1544-92AA-01B3CF5E61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750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322656-8894-1544-92AA-01B3CF5E618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3067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96E56-8EC7-54C7-6060-2501017F66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0192AE-8B5B-3E25-F3C9-580F30D492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1CFF8B-0B6B-01DE-3007-68EBE1EA14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Legacy Overhang:</a:t>
            </a:r>
            <a:r>
              <a:rPr lang="en-US"/>
              <a:t> Originally distributed to Ziff Davis shareholders (80.1% of float), the current cap table has since consolidated into 'Exit-Oriented' institutional hands.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A51D47-1CA5-D9D2-FE4B-27B12ECC98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22656-8894-1544-92AA-01B3CF5E618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8195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/>
              <a:t>Clinical Analytics: $300B Can be Saved by the US Annually Using Big Data Analytics </a:t>
            </a:r>
            <a:r>
              <a:rPr lang="en-US" sz="1600"/>
              <a:t>(McKinsey)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322656-8894-1544-92AA-01B3CF5E6182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6650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BFFB3-6306-E9DC-BD6D-BB4ED565C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6D7138-507B-CF5C-E60B-E78621F793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BD732C-1201-0958-A7ED-71C958F43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7CEA43-A70F-A8F6-03DE-50A60C6901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322656-8894-1544-92AA-01B3CF5E6182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658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E5CFDC-27A3-B4C9-4979-A431D304A5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01BB4D-5117-87C4-95A5-8831DBBC3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B98BB4-A474-5350-5042-FB6ADEB6DE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BA50D0-2AA8-F585-0AC7-8E0167D74B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322656-8894-1544-92AA-01B3CF5E6182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21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F3784-E192-324E-3D55-E99AB1498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53DE10-9841-583A-6D18-FB5D568322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E3AE97-5AD8-7BEB-316C-0CAD95DC3D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Legacy Overhang:</a:t>
            </a:r>
            <a:r>
              <a:rPr lang="en-US"/>
              <a:t> Originally distributed to Ziff Davis shareholders (80.1% of float), the current cap table has since consolidated into 'Exit-Oriented' institutional hands.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492A2B-A95E-7CA8-8117-1A4E159FF5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22656-8894-1544-92AA-01B3CF5E618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7052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Walkthrough from doc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322656-8894-1544-92AA-01B3CF5E618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7454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322656-8894-1544-92AA-01B3CF5E618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8333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322656-8894-1544-92AA-01B3CF5E618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0861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23204-94E1-0284-AF5D-CBE61D319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117649-2A3E-6AB7-B40C-11F8DEF303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AE887B-DAA5-2F4A-176F-6AD3A57FE4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We have the cashflows to support a shrinkage of margin; private equity takes initiate and shrinks their margins in the short term when they can’t be punished by shareholder.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A6352C-6A4A-F07A-6934-3742293E00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322656-8894-1544-92AA-01B3CF5E618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8409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TALK ABOUT THE DEBT STRUCTURE, WHERE WE GET THE DEBT, HOW WE GOT THERE</a:t>
            </a:r>
          </a:p>
          <a:p>
            <a:r>
              <a:rPr lang="en-US"/>
              <a:t>B2 rating </a:t>
            </a:r>
            <a:r>
              <a:rPr lang="en-US">
                <a:sym typeface="Wingdings" panose="05000000000000000000" pitchFamily="2" charset="2"/>
              </a:rPr>
              <a:t> 9% lending from banks</a:t>
            </a:r>
          </a:p>
          <a:p>
            <a:r>
              <a:rPr lang="en-US">
                <a:sym typeface="Wingdings" panose="05000000000000000000" pitchFamily="2" charset="2"/>
              </a:rPr>
              <a:t>Purchase price vs exit price</a:t>
            </a:r>
          </a:p>
          <a:p>
            <a:r>
              <a:rPr lang="en-US">
                <a:sym typeface="Wingdings" panose="05000000000000000000" pitchFamily="2" charset="2"/>
              </a:rPr>
              <a:t>Bar chart debt going down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322656-8894-1544-92AA-01B3CF5E618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3569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E458A1-D6BC-F3D6-9557-47DAC65A4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758546-E5C9-B68C-6069-E7C1C8E65F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FB7B26-2527-84CE-D719-DB5A41B4C1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D93F88-E640-FDD4-F659-DA5E2BED22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322656-8894-1544-92AA-01B3CF5E618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030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0A2E71-8ADC-4828-6BE4-87772DD3F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397DD8-A372-ED7C-DF49-6C21E33F53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BD2A79-EAB7-9C71-7824-D37FDCDD1E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C3E897-6B44-C611-D732-C6D6882F0D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322656-8894-1544-92AA-01B3CF5E618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440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78116" y="143984"/>
            <a:ext cx="3218779" cy="48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417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Wid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0" y="927100"/>
            <a:ext cx="12192000" cy="59309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txBody>
          <a:bodyPr anchor="t">
            <a:normAutofit/>
          </a:bodyPr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  <a:p>
            <a:r>
              <a:rPr lang="en-US"/>
              <a:t>Drag picture to placeholder or click icon to add</a:t>
            </a:r>
          </a:p>
        </p:txBody>
      </p:sp>
    </p:spTree>
    <p:extLst>
      <p:ext uri="{BB962C8B-B14F-4D97-AF65-F5344CB8AC3E}">
        <p14:creationId xmlns:p14="http://schemas.microsoft.com/office/powerpoint/2010/main" val="784519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0"/>
            <a:ext cx="12188952" cy="6858000"/>
          </a:xfrm>
          <a:prstGeom prst="rect">
            <a:avLst/>
          </a:prstGeom>
        </p:spPr>
      </p:pic>
      <p:sp>
        <p:nvSpPr>
          <p:cNvPr id="10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58368" y="3968496"/>
            <a:ext cx="6638544" cy="1650381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pPr lvl="0"/>
            <a:r>
              <a:rPr lang="en-US"/>
              <a:t>Sub-topic</a:t>
            </a:r>
          </a:p>
        </p:txBody>
      </p:sp>
      <p:sp>
        <p:nvSpPr>
          <p:cNvPr id="14" name="Title 1"/>
          <p:cNvSpPr>
            <a:spLocks noGrp="1"/>
          </p:cNvSpPr>
          <p:nvPr>
            <p:ph type="ctrTitle" hasCustomPrompt="1"/>
          </p:nvPr>
        </p:nvSpPr>
        <p:spPr>
          <a:xfrm>
            <a:off x="658368" y="1490472"/>
            <a:ext cx="6638544" cy="2386584"/>
          </a:xfrm>
          <a:prstGeom prst="rect">
            <a:avLst/>
          </a:prstGeom>
          <a:ln>
            <a:noFill/>
          </a:ln>
        </p:spPr>
        <p:txBody>
          <a:bodyPr lIns="0" anchor="b"/>
          <a:lstStyle>
            <a:lvl1pPr algn="l">
              <a:lnSpc>
                <a:spcPts val="5800"/>
              </a:lnSpc>
              <a:defRPr sz="6000" b="1" i="0" cap="all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89050" y="5860628"/>
            <a:ext cx="3713026" cy="558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879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658368" y="1490663"/>
            <a:ext cx="6638544" cy="2387600"/>
          </a:xfrm>
          <a:prstGeom prst="rect">
            <a:avLst/>
          </a:prstGeom>
          <a:ln>
            <a:noFill/>
          </a:ln>
        </p:spPr>
        <p:txBody>
          <a:bodyPr lIns="0" anchor="b"/>
          <a:lstStyle>
            <a:lvl1pPr algn="l">
              <a:lnSpc>
                <a:spcPts val="5800"/>
              </a:lnSpc>
              <a:defRPr sz="6000" b="1" i="0" cap="all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DIVIDER SLIDE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58368" y="3970337"/>
            <a:ext cx="6638544" cy="2212976"/>
          </a:xfrm>
          <a:prstGeom prst="rect">
            <a:avLst/>
          </a:prstGeom>
          <a:ln>
            <a:noFill/>
          </a:ln>
        </p:spPr>
        <p:txBody>
          <a:bodyPr lIns="0">
            <a:normAutofit/>
          </a:bodyPr>
          <a:lstStyle>
            <a:lvl1pPr marL="0" indent="0" algn="l">
              <a:buNone/>
              <a:defRPr sz="2800" b="0" baseline="0"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Section title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8116" y="143984"/>
            <a:ext cx="3218779" cy="48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46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69468" y="2189263"/>
            <a:ext cx="6402832" cy="37904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600"/>
              </a:lnSpc>
              <a:buNone/>
              <a:defRPr sz="1800" b="0" i="0" spc="-50" baseline="0">
                <a:solidFill>
                  <a:srgbClr val="828383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err="1"/>
              <a:t>Em</a:t>
            </a:r>
            <a:r>
              <a:rPr lang="en-US"/>
              <a:t> </a:t>
            </a:r>
            <a:r>
              <a:rPr lang="en-US" err="1"/>
              <a:t>psum</a:t>
            </a:r>
            <a:r>
              <a:rPr lang="en-US"/>
              <a:t>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Mauris</a:t>
            </a:r>
            <a:r>
              <a:rPr lang="en-US"/>
              <a:t> </a:t>
            </a:r>
            <a:r>
              <a:rPr lang="en-US" err="1"/>
              <a:t>vehicula</a:t>
            </a:r>
            <a:r>
              <a:rPr lang="en-US"/>
              <a:t> dui in </a:t>
            </a:r>
            <a:r>
              <a:rPr lang="en-US" err="1"/>
              <a:t>neque</a:t>
            </a:r>
            <a:r>
              <a:rPr lang="en-US"/>
              <a:t> </a:t>
            </a:r>
            <a:r>
              <a:rPr lang="en-US" err="1"/>
              <a:t>dignissim</a:t>
            </a:r>
            <a:r>
              <a:rPr lang="en-US"/>
              <a:t>, in </a:t>
            </a:r>
            <a:r>
              <a:rPr lang="en-US" err="1"/>
              <a:t>aliquet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varius</a:t>
            </a:r>
            <a:r>
              <a:rPr lang="en-US"/>
              <a:t>. </a:t>
            </a:r>
            <a:r>
              <a:rPr lang="en-US" err="1"/>
              <a:t>Sed</a:t>
            </a:r>
            <a:r>
              <a:rPr lang="en-US"/>
              <a:t> a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magna </a:t>
            </a:r>
            <a:r>
              <a:rPr lang="en-US" err="1"/>
              <a:t>vulputate</a:t>
            </a:r>
            <a:r>
              <a:rPr lang="en-US"/>
              <a:t> </a:t>
            </a:r>
            <a:r>
              <a:rPr lang="en-US" err="1"/>
              <a:t>feugiat</a:t>
            </a:r>
            <a:r>
              <a:rPr lang="en-US"/>
              <a:t>. </a:t>
            </a:r>
            <a:r>
              <a:rPr lang="en-US" err="1"/>
              <a:t>Quisque</a:t>
            </a:r>
            <a:r>
              <a:rPr lang="en-US"/>
              <a:t> </a:t>
            </a:r>
            <a:r>
              <a:rPr lang="en-US" err="1"/>
              <a:t>varius</a:t>
            </a:r>
            <a:r>
              <a:rPr lang="en-US"/>
              <a:t> libero </a:t>
            </a:r>
            <a:r>
              <a:rPr lang="en-US" err="1"/>
              <a:t>placerat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congue</a:t>
            </a:r>
            <a:r>
              <a:rPr lang="en-US"/>
              <a:t>. Integer a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vel</a:t>
            </a:r>
            <a:r>
              <a:rPr lang="en-US"/>
              <a:t> ante </a:t>
            </a:r>
            <a:r>
              <a:rPr lang="en-US" err="1"/>
              <a:t>bibendum</a:t>
            </a:r>
            <a:r>
              <a:rPr lang="en-US"/>
              <a:t> </a:t>
            </a:r>
            <a:r>
              <a:rPr lang="en-US" err="1"/>
              <a:t>scelerisque</a:t>
            </a:r>
            <a:r>
              <a:rPr lang="en-US"/>
              <a:t>. Class </a:t>
            </a:r>
            <a:r>
              <a:rPr lang="en-US" err="1"/>
              <a:t>aptent</a:t>
            </a:r>
            <a:r>
              <a:rPr lang="en-US"/>
              <a:t> </a:t>
            </a:r>
            <a:r>
              <a:rPr lang="en-US" err="1"/>
              <a:t>taciti</a:t>
            </a:r>
            <a:r>
              <a:rPr lang="en-US"/>
              <a:t> </a:t>
            </a:r>
            <a:r>
              <a:rPr lang="en-US" err="1"/>
              <a:t>sociosqu</a:t>
            </a:r>
            <a:r>
              <a:rPr lang="en-US"/>
              <a:t> ad </a:t>
            </a:r>
            <a:r>
              <a:rPr lang="en-US" err="1"/>
              <a:t>litora</a:t>
            </a:r>
            <a:r>
              <a:rPr lang="en-US"/>
              <a:t> </a:t>
            </a:r>
            <a:r>
              <a:rPr lang="en-US" err="1"/>
              <a:t>torquent</a:t>
            </a:r>
            <a:r>
              <a:rPr lang="en-US"/>
              <a:t>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303821-D261-88CC-02F8-143ECAB4E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6897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566928" y="2185415"/>
            <a:ext cx="4179753" cy="351140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600"/>
              </a:lnSpc>
              <a:buNone/>
              <a:defRPr sz="1800" b="0" i="0" spc="-50" baseline="0">
                <a:solidFill>
                  <a:srgbClr val="828383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Mauris</a:t>
            </a:r>
            <a:r>
              <a:rPr lang="en-US"/>
              <a:t> </a:t>
            </a:r>
            <a:r>
              <a:rPr lang="en-US" err="1"/>
              <a:t>vehicula</a:t>
            </a:r>
            <a:r>
              <a:rPr lang="en-US"/>
              <a:t> dui in </a:t>
            </a:r>
            <a:r>
              <a:rPr lang="en-US" err="1"/>
              <a:t>neque</a:t>
            </a:r>
            <a:r>
              <a:rPr lang="en-US"/>
              <a:t> </a:t>
            </a:r>
            <a:r>
              <a:rPr lang="en-US" err="1"/>
              <a:t>dignissim</a:t>
            </a:r>
            <a:r>
              <a:rPr lang="en-US"/>
              <a:t>, in </a:t>
            </a:r>
            <a:r>
              <a:rPr lang="en-US" err="1"/>
              <a:t>aliquet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varius</a:t>
            </a:r>
            <a:r>
              <a:rPr lang="en-US"/>
              <a:t>. </a:t>
            </a:r>
            <a:r>
              <a:rPr lang="en-US" err="1"/>
              <a:t>Sed</a:t>
            </a:r>
            <a:r>
              <a:rPr lang="en-US"/>
              <a:t> a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magna </a:t>
            </a:r>
            <a:r>
              <a:rPr lang="en-US" err="1"/>
              <a:t>vulputate</a:t>
            </a:r>
            <a:r>
              <a:rPr lang="en-US"/>
              <a:t> </a:t>
            </a:r>
            <a:r>
              <a:rPr lang="en-US" err="1"/>
              <a:t>feugiat</a:t>
            </a:r>
            <a:r>
              <a:rPr lang="en-US"/>
              <a:t>. </a:t>
            </a:r>
            <a:r>
              <a:rPr lang="en-US" err="1"/>
              <a:t>Quisque</a:t>
            </a:r>
            <a:r>
              <a:rPr lang="en-US"/>
              <a:t> </a:t>
            </a:r>
            <a:r>
              <a:rPr lang="en-US" err="1"/>
              <a:t>varius</a:t>
            </a:r>
            <a:r>
              <a:rPr lang="en-US"/>
              <a:t> libero </a:t>
            </a:r>
            <a:r>
              <a:rPr lang="en-US" err="1"/>
              <a:t>placerat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congue</a:t>
            </a:r>
            <a:r>
              <a:rPr lang="en-US"/>
              <a:t>. Integer a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vel</a:t>
            </a:r>
            <a:r>
              <a:rPr lang="en-US"/>
              <a:t> ante </a:t>
            </a:r>
            <a:r>
              <a:rPr lang="en-US" err="1"/>
              <a:t>bibendum</a:t>
            </a:r>
            <a:r>
              <a:rPr lang="en-US"/>
              <a:t> </a:t>
            </a:r>
            <a:r>
              <a:rPr lang="en-US" err="1"/>
              <a:t>scelerisque</a:t>
            </a:r>
            <a:r>
              <a:rPr lang="en-US"/>
              <a:t>. 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5355444" y="2185415"/>
            <a:ext cx="4179753" cy="351140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600"/>
              </a:lnSpc>
              <a:buNone/>
              <a:defRPr sz="1800" b="0" i="0" spc="-50" baseline="0">
                <a:solidFill>
                  <a:srgbClr val="828383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err="1"/>
              <a:t>Etiam</a:t>
            </a:r>
            <a:r>
              <a:rPr lang="en-US"/>
              <a:t> </a:t>
            </a:r>
            <a:r>
              <a:rPr lang="en-US" err="1"/>
              <a:t>molestie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vitae dolor </a:t>
            </a:r>
            <a:r>
              <a:rPr lang="en-US" err="1"/>
              <a:t>euismod</a:t>
            </a:r>
            <a:r>
              <a:rPr lang="en-US"/>
              <a:t>,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finibus</a:t>
            </a:r>
            <a:r>
              <a:rPr lang="en-US"/>
              <a:t> </a:t>
            </a:r>
            <a:r>
              <a:rPr lang="en-US" err="1"/>
              <a:t>risus</a:t>
            </a:r>
            <a:r>
              <a:rPr lang="en-US"/>
              <a:t> </a:t>
            </a:r>
            <a:r>
              <a:rPr lang="en-US" err="1"/>
              <a:t>mattis</a:t>
            </a:r>
            <a:r>
              <a:rPr lang="en-US"/>
              <a:t>. In </a:t>
            </a:r>
            <a:r>
              <a:rPr lang="en-US" err="1"/>
              <a:t>ornare</a:t>
            </a:r>
            <a:r>
              <a:rPr lang="en-US"/>
              <a:t> convallis </a:t>
            </a:r>
            <a:r>
              <a:rPr lang="en-US" err="1"/>
              <a:t>velit</a:t>
            </a:r>
            <a:r>
              <a:rPr lang="en-US"/>
              <a:t> vitae cursus. Integer </a:t>
            </a:r>
            <a:r>
              <a:rPr lang="en-US" err="1"/>
              <a:t>egestas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mi </a:t>
            </a:r>
            <a:r>
              <a:rPr lang="en-US" err="1"/>
              <a:t>vehicula</a:t>
            </a:r>
            <a:r>
              <a:rPr lang="en-US"/>
              <a:t> </a:t>
            </a:r>
            <a:r>
              <a:rPr lang="en-US" err="1"/>
              <a:t>sollicitudin</a:t>
            </a:r>
            <a:r>
              <a:rPr lang="en-US"/>
              <a:t>. </a:t>
            </a:r>
            <a:r>
              <a:rPr lang="en-US" err="1"/>
              <a:t>Pellentesque</a:t>
            </a:r>
            <a:r>
              <a:rPr lang="en-US"/>
              <a:t> habitant </a:t>
            </a:r>
            <a:r>
              <a:rPr lang="en-US" err="1"/>
              <a:t>morbi</a:t>
            </a:r>
            <a:r>
              <a:rPr lang="en-US"/>
              <a:t> </a:t>
            </a:r>
            <a:r>
              <a:rPr lang="en-US" err="1"/>
              <a:t>tristique</a:t>
            </a:r>
            <a:r>
              <a:rPr lang="en-US"/>
              <a:t> </a:t>
            </a:r>
            <a:r>
              <a:rPr lang="en-US" err="1"/>
              <a:t>senectus</a:t>
            </a:r>
            <a:r>
              <a:rPr lang="en-US"/>
              <a:t> et </a:t>
            </a:r>
            <a:r>
              <a:rPr lang="en-US" err="1"/>
              <a:t>netus</a:t>
            </a:r>
            <a:r>
              <a:rPr lang="en-US"/>
              <a:t> et </a:t>
            </a:r>
            <a:r>
              <a:rPr lang="en-US" err="1"/>
              <a:t>malesuada</a:t>
            </a:r>
            <a:r>
              <a:rPr lang="en-US"/>
              <a:t> fames ac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egestas</a:t>
            </a:r>
            <a:r>
              <a:rPr lang="en-US"/>
              <a:t>.</a:t>
            </a:r>
          </a:p>
        </p:txBody>
      </p:sp>
      <p:sp>
        <p:nvSpPr>
          <p:cNvPr id="5" name="Title 3"/>
          <p:cNvSpPr>
            <a:spLocks noGrp="1"/>
          </p:cNvSpPr>
          <p:nvPr>
            <p:ph type="title" hasCustomPrompt="1"/>
          </p:nvPr>
        </p:nvSpPr>
        <p:spPr>
          <a:xfrm>
            <a:off x="566928" y="1161175"/>
            <a:ext cx="10515600" cy="71608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3600">
                <a:solidFill>
                  <a:srgbClr val="005BBB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61855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566928" y="2185416"/>
            <a:ext cx="8557757" cy="3732425"/>
          </a:xfrm>
          <a:prstGeom prst="rect">
            <a:avLst/>
          </a:prstGeom>
        </p:spPr>
        <p:txBody>
          <a:bodyPr lIns="182880" rIns="182880">
            <a:noAutofit/>
          </a:bodyPr>
          <a:lstStyle>
            <a:lvl1pPr marL="457200" marR="0" indent="-406400" algn="l" defTabSz="914400" rtl="0" eaLnBrk="1" fontAlgn="auto" latinLnBrk="0" hangingPunct="1">
              <a:lnSpc>
                <a:spcPts val="2600"/>
              </a:lnSpc>
              <a:spcBef>
                <a:spcPts val="1000"/>
              </a:spcBef>
              <a:spcAft>
                <a:spcPts val="0"/>
              </a:spcAft>
              <a:buClr>
                <a:srgbClr val="005BBB"/>
              </a:buClr>
              <a:buSzPct val="109000"/>
              <a:buFont typeface="Arial" charset="0"/>
              <a:buChar char="•"/>
              <a:tabLst/>
              <a:defRPr sz="2000" b="0" i="0" spc="-50" baseline="0">
                <a:solidFill>
                  <a:srgbClr val="828383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r>
              <a:rPr lang="en-US" err="1"/>
              <a:t>Quisque</a:t>
            </a:r>
            <a:r>
              <a:rPr lang="en-US"/>
              <a:t> ac </a:t>
            </a:r>
            <a:r>
              <a:rPr lang="en-US" err="1"/>
              <a:t>orci</a:t>
            </a:r>
            <a:r>
              <a:rPr lang="en-US"/>
              <a:t> in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dapibus</a:t>
            </a:r>
            <a:r>
              <a:rPr lang="en-US"/>
              <a:t> </a:t>
            </a:r>
            <a:r>
              <a:rPr lang="en-US" err="1"/>
              <a:t>sagittis</a:t>
            </a:r>
            <a:r>
              <a:rPr lang="en-US"/>
              <a:t>.</a:t>
            </a:r>
          </a:p>
          <a:p>
            <a:r>
              <a:rPr lang="en-US" err="1"/>
              <a:t>Donec</a:t>
            </a:r>
            <a:r>
              <a:rPr lang="en-US"/>
              <a:t> vitae </a:t>
            </a:r>
            <a:r>
              <a:rPr lang="en-US" err="1"/>
              <a:t>justo</a:t>
            </a:r>
            <a:r>
              <a:rPr lang="en-US"/>
              <a:t> et </a:t>
            </a:r>
            <a:r>
              <a:rPr lang="en-US" err="1"/>
              <a:t>neque</a:t>
            </a:r>
            <a:r>
              <a:rPr lang="en-US"/>
              <a:t> </a:t>
            </a:r>
            <a:r>
              <a:rPr lang="en-US" err="1"/>
              <a:t>mollis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.</a:t>
            </a:r>
          </a:p>
          <a:p>
            <a:r>
              <a:rPr lang="en-US" err="1"/>
              <a:t>Etiam</a:t>
            </a:r>
            <a:r>
              <a:rPr lang="en-US"/>
              <a:t> </a:t>
            </a:r>
            <a:r>
              <a:rPr lang="en-US" err="1"/>
              <a:t>aliquet</a:t>
            </a:r>
            <a:r>
              <a:rPr lang="en-US"/>
              <a:t> ex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bibendum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  <a:p>
            <a:r>
              <a:rPr lang="en-US" err="1"/>
              <a:t>Cras</a:t>
            </a:r>
            <a:r>
              <a:rPr lang="en-US"/>
              <a:t> </a:t>
            </a:r>
            <a:r>
              <a:rPr lang="en-US" err="1"/>
              <a:t>lacinia</a:t>
            </a:r>
            <a:r>
              <a:rPr lang="en-US"/>
              <a:t> </a:t>
            </a:r>
            <a:r>
              <a:rPr lang="en-US" err="1"/>
              <a:t>est</a:t>
            </a:r>
            <a:r>
              <a:rPr lang="en-US"/>
              <a:t> ac </a:t>
            </a:r>
            <a:r>
              <a:rPr lang="en-US" err="1"/>
              <a:t>elit</a:t>
            </a:r>
            <a:r>
              <a:rPr lang="en-US"/>
              <a:t> </a:t>
            </a:r>
            <a:r>
              <a:rPr lang="en-US" err="1"/>
              <a:t>dignissim</a:t>
            </a:r>
            <a:r>
              <a:rPr lang="en-US"/>
              <a:t> </a:t>
            </a:r>
            <a:r>
              <a:rPr lang="en-US" err="1"/>
              <a:t>varius</a:t>
            </a:r>
            <a:r>
              <a:rPr lang="en-US"/>
              <a:t>.</a:t>
            </a:r>
          </a:p>
          <a:p>
            <a:r>
              <a:rPr lang="en-US" err="1"/>
              <a:t>Duis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odio</a:t>
            </a:r>
            <a:r>
              <a:rPr lang="en-US"/>
              <a:t> </a:t>
            </a:r>
            <a:r>
              <a:rPr lang="en-US" err="1"/>
              <a:t>facilisis</a:t>
            </a:r>
            <a:r>
              <a:rPr lang="en-US"/>
              <a:t> </a:t>
            </a:r>
            <a:r>
              <a:rPr lang="en-US" err="1"/>
              <a:t>turpis</a:t>
            </a:r>
            <a:r>
              <a:rPr lang="en-US"/>
              <a:t> </a:t>
            </a:r>
            <a:r>
              <a:rPr lang="en-US" err="1"/>
              <a:t>sodales</a:t>
            </a:r>
            <a:r>
              <a:rPr lang="en-US"/>
              <a:t> </a:t>
            </a:r>
            <a:r>
              <a:rPr lang="en-US" err="1"/>
              <a:t>placerat</a:t>
            </a:r>
            <a:r>
              <a:rPr lang="en-US"/>
              <a:t>.</a:t>
            </a:r>
          </a:p>
          <a:p>
            <a:r>
              <a:rPr lang="en-US"/>
              <a:t>Justo et neque odio facilisis turpis </a:t>
            </a:r>
            <a:r>
              <a:rPr lang="en-US" err="1"/>
              <a:t>sodales</a:t>
            </a:r>
            <a:r>
              <a:rPr lang="en-US"/>
              <a:t> placerat.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569468" y="1320800"/>
            <a:ext cx="10515600" cy="71608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3600">
                <a:solidFill>
                  <a:srgbClr val="005BBB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0740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3 level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569468" y="1320800"/>
            <a:ext cx="10515600" cy="71608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3600">
                <a:solidFill>
                  <a:srgbClr val="005BBB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 hasCustomPrompt="1"/>
          </p:nvPr>
        </p:nvSpPr>
        <p:spPr>
          <a:xfrm>
            <a:off x="566928" y="2185416"/>
            <a:ext cx="9678987" cy="38481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300"/>
              </a:lnSpc>
              <a:buClr>
                <a:srgbClr val="005BBB"/>
              </a:buClr>
              <a:buFontTx/>
              <a:buNone/>
              <a:defRPr sz="1700" b="1">
                <a:solidFill>
                  <a:srgbClr val="005BBB"/>
                </a:solidFill>
                <a:latin typeface="Arial" charset="0"/>
                <a:ea typeface="Arial" charset="0"/>
                <a:cs typeface="Arial" charset="0"/>
              </a:defRPr>
            </a:lvl1pPr>
            <a:lvl2pPr marL="736600" indent="-279400">
              <a:lnSpc>
                <a:spcPts val="2300"/>
              </a:lnSpc>
              <a:buClr>
                <a:srgbClr val="005BBB"/>
              </a:buClr>
              <a:buFont typeface="Arial" charset="0"/>
              <a:buChar char="•"/>
              <a:tabLst/>
              <a:defRPr sz="2000">
                <a:solidFill>
                  <a:srgbClr val="828383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marR="0" indent="-228600" algn="l" defTabSz="914400" rtl="0" eaLnBrk="1" fontAlgn="auto" latinLnBrk="0" hangingPunct="1">
              <a:lnSpc>
                <a:spcPts val="2300"/>
              </a:lnSpc>
              <a:spcBef>
                <a:spcPts val="500"/>
              </a:spcBef>
              <a:spcAft>
                <a:spcPts val="0"/>
              </a:spcAft>
              <a:buClr>
                <a:srgbClr val="005BBB"/>
              </a:buClr>
              <a:buSzTx/>
              <a:buFont typeface="LucidaGrande" charset="0"/>
              <a:buChar char="-"/>
              <a:tabLst>
                <a:tab pos="1143000" algn="l"/>
              </a:tabLst>
              <a:defRPr sz="2000">
                <a:solidFill>
                  <a:srgbClr val="828383"/>
                </a:solidFill>
                <a:latin typeface="Arial" charset="0"/>
                <a:ea typeface="Arial" charset="0"/>
                <a:cs typeface="Arial" charset="0"/>
              </a:defRPr>
            </a:lvl3pPr>
            <a:lvl4pPr>
              <a:buClr>
                <a:srgbClr val="005BBB"/>
              </a:buClr>
              <a:defRPr>
                <a:solidFill>
                  <a:srgbClr val="666666"/>
                </a:solidFill>
                <a:latin typeface="Arial" charset="0"/>
                <a:ea typeface="Arial" charset="0"/>
                <a:cs typeface="Arial" charset="0"/>
              </a:defRPr>
            </a:lvl4pPr>
            <a:lvl5pPr>
              <a:buClr>
                <a:srgbClr val="005BBB"/>
              </a:buClr>
              <a:defRPr>
                <a:solidFill>
                  <a:srgbClr val="666666"/>
                </a:solidFill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 text</a:t>
            </a:r>
          </a:p>
          <a:p>
            <a:pPr lvl="2"/>
            <a:r>
              <a:rPr lang="en-US"/>
              <a:t>Third level</a:t>
            </a:r>
          </a:p>
          <a:p>
            <a:pPr lvl="1"/>
            <a:r>
              <a:rPr lang="en-US"/>
              <a:t>Second level text</a:t>
            </a:r>
          </a:p>
          <a:p>
            <a:pPr marL="1143000" marR="0" lvl="2" indent="-228600" algn="l" defTabSz="914400" rtl="0" eaLnBrk="1" fontAlgn="auto" latinLnBrk="0" hangingPunct="1">
              <a:lnSpc>
                <a:spcPts val="2300"/>
              </a:lnSpc>
              <a:spcBef>
                <a:spcPts val="500"/>
              </a:spcBef>
              <a:spcAft>
                <a:spcPts val="0"/>
              </a:spcAft>
              <a:buClr>
                <a:srgbClr val="005BBB"/>
              </a:buClr>
              <a:buSzTx/>
              <a:buFont typeface="LucidaGrande" charset="0"/>
              <a:buChar char="-"/>
              <a:tabLst/>
              <a:defRPr/>
            </a:pPr>
            <a:r>
              <a:rPr lang="en-US"/>
              <a:t>Third level</a:t>
            </a:r>
          </a:p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 text </a:t>
            </a:r>
          </a:p>
          <a:p>
            <a:pPr lvl="2"/>
            <a:r>
              <a:rPr lang="en-US"/>
              <a:t>Third level</a:t>
            </a:r>
          </a:p>
          <a:p>
            <a:pPr marL="1143000" marR="0" lvl="2" indent="-228600" algn="l" defTabSz="914400" rtl="0" eaLnBrk="1" fontAlgn="auto" latinLnBrk="0" hangingPunct="1">
              <a:lnSpc>
                <a:spcPts val="2300"/>
              </a:lnSpc>
              <a:spcBef>
                <a:spcPts val="500"/>
              </a:spcBef>
              <a:spcAft>
                <a:spcPts val="0"/>
              </a:spcAft>
              <a:buClr>
                <a:srgbClr val="005BBB"/>
              </a:buClr>
              <a:buSzTx/>
              <a:buFont typeface="LucidaGrande" charset="0"/>
              <a:buChar char="-"/>
              <a:tabLst/>
              <a:defRPr/>
            </a:pPr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49412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098566" y="930275"/>
            <a:ext cx="7093434" cy="59309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txBody>
          <a:bodyPr anchor="t">
            <a:normAutofit/>
          </a:bodyPr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  <a:p>
            <a:r>
              <a:rPr lang="en-US"/>
              <a:t>Drag picture to placeholder or click icon to add</a:t>
            </a:r>
          </a:p>
        </p:txBody>
      </p:sp>
      <p:sp>
        <p:nvSpPr>
          <p:cNvPr id="6" name="Title 3"/>
          <p:cNvSpPr>
            <a:spLocks noGrp="1"/>
          </p:cNvSpPr>
          <p:nvPr>
            <p:ph type="title" hasCustomPrompt="1"/>
          </p:nvPr>
        </p:nvSpPr>
        <p:spPr>
          <a:xfrm>
            <a:off x="569468" y="1320800"/>
            <a:ext cx="4268653" cy="71608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3600">
                <a:solidFill>
                  <a:srgbClr val="005BBB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69469" y="2189263"/>
            <a:ext cx="4002532" cy="2768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600"/>
              </a:lnSpc>
              <a:buNone/>
              <a:defRPr sz="1800" b="0" i="0" spc="-50" baseline="0">
                <a:solidFill>
                  <a:srgbClr val="828383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err="1"/>
              <a:t>Em</a:t>
            </a:r>
            <a:r>
              <a:rPr lang="en-US"/>
              <a:t> </a:t>
            </a:r>
            <a:r>
              <a:rPr lang="en-US" err="1"/>
              <a:t>psum</a:t>
            </a:r>
            <a:r>
              <a:rPr lang="en-US"/>
              <a:t>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Mauris</a:t>
            </a:r>
            <a:r>
              <a:rPr lang="en-US"/>
              <a:t> </a:t>
            </a:r>
            <a:r>
              <a:rPr lang="en-US" err="1"/>
              <a:t>vehicula</a:t>
            </a:r>
            <a:r>
              <a:rPr lang="en-US"/>
              <a:t> dui in </a:t>
            </a:r>
            <a:r>
              <a:rPr lang="en-US" err="1"/>
              <a:t>neque</a:t>
            </a:r>
            <a:r>
              <a:rPr lang="en-US"/>
              <a:t> </a:t>
            </a:r>
            <a:r>
              <a:rPr lang="en-US" err="1"/>
              <a:t>dignissim</a:t>
            </a:r>
            <a:r>
              <a:rPr lang="en-US"/>
              <a:t>, in </a:t>
            </a:r>
            <a:r>
              <a:rPr lang="en-US" err="1"/>
              <a:t>aliquet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varius</a:t>
            </a:r>
            <a:r>
              <a:rPr lang="en-US"/>
              <a:t>. </a:t>
            </a:r>
            <a:r>
              <a:rPr lang="en-US" err="1"/>
              <a:t>Sed</a:t>
            </a:r>
            <a:r>
              <a:rPr lang="en-US"/>
              <a:t> a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magna </a:t>
            </a:r>
            <a:r>
              <a:rPr lang="en-US" err="1"/>
              <a:t>vulputate</a:t>
            </a:r>
            <a:r>
              <a:rPr lang="en-US"/>
              <a:t> </a:t>
            </a:r>
            <a:r>
              <a:rPr lang="en-US" err="1"/>
              <a:t>feugiat</a:t>
            </a:r>
            <a:r>
              <a:rPr lang="en-US"/>
              <a:t>. </a:t>
            </a:r>
            <a:r>
              <a:rPr lang="en-US" err="1"/>
              <a:t>Quisque</a:t>
            </a:r>
            <a:r>
              <a:rPr lang="en-US"/>
              <a:t> </a:t>
            </a:r>
            <a:r>
              <a:rPr lang="en-US" err="1"/>
              <a:t>varius</a:t>
            </a:r>
            <a:r>
              <a:rPr lang="en-US"/>
              <a:t> and libero </a:t>
            </a:r>
            <a:r>
              <a:rPr lang="en-US" err="1"/>
              <a:t>placerat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congue</a:t>
            </a:r>
            <a:r>
              <a:rPr lang="en-US"/>
              <a:t>. Integer a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vel</a:t>
            </a:r>
            <a:r>
              <a:rPr lang="en-US"/>
              <a:t> ante </a:t>
            </a:r>
            <a:r>
              <a:rPr lang="en-US" err="1"/>
              <a:t>bibendum</a:t>
            </a:r>
            <a:r>
              <a:rPr lang="en-US"/>
              <a:t> </a:t>
            </a:r>
            <a:r>
              <a:rPr lang="en-US" err="1"/>
              <a:t>scelerisque</a:t>
            </a:r>
            <a:r>
              <a:rPr lang="en-US"/>
              <a:t>. Class </a:t>
            </a:r>
            <a:r>
              <a:rPr lang="en-US" err="1"/>
              <a:t>aptent</a:t>
            </a:r>
            <a:r>
              <a:rPr lang="en-US"/>
              <a:t> </a:t>
            </a:r>
            <a:r>
              <a:rPr lang="en-US" err="1"/>
              <a:t>taciti</a:t>
            </a:r>
            <a:r>
              <a:rPr lang="en-US"/>
              <a:t> </a:t>
            </a:r>
            <a:r>
              <a:rPr lang="en-US" err="1"/>
              <a:t>sociosqu</a:t>
            </a:r>
            <a:r>
              <a:rPr lang="en-US"/>
              <a:t> ad </a:t>
            </a:r>
            <a:r>
              <a:rPr lang="en-US" err="1"/>
              <a:t>litora</a:t>
            </a:r>
            <a:r>
              <a:rPr lang="en-US"/>
              <a:t> </a:t>
            </a:r>
            <a:r>
              <a:rPr lang="en-US" err="1"/>
              <a:t>torquent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48040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114631" y="934720"/>
            <a:ext cx="7077369" cy="306467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  <a:p>
            <a:r>
              <a:rPr lang="en-US"/>
              <a:t>Drag picture to placeholder or click icon to add</a:t>
            </a:r>
          </a:p>
        </p:txBody>
      </p:sp>
      <p:sp>
        <p:nvSpPr>
          <p:cNvPr id="6" name="Title 3"/>
          <p:cNvSpPr>
            <a:spLocks noGrp="1"/>
          </p:cNvSpPr>
          <p:nvPr>
            <p:ph type="title" hasCustomPrompt="1"/>
          </p:nvPr>
        </p:nvSpPr>
        <p:spPr>
          <a:xfrm>
            <a:off x="569468" y="1320800"/>
            <a:ext cx="4268653" cy="71608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3600">
                <a:solidFill>
                  <a:srgbClr val="005BBB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7" name="Picture Placeholder 2"/>
          <p:cNvSpPr>
            <a:spLocks noGrp="1" noChangeAspect="1"/>
          </p:cNvSpPr>
          <p:nvPr>
            <p:ph type="pic" idx="14"/>
          </p:nvPr>
        </p:nvSpPr>
        <p:spPr>
          <a:xfrm>
            <a:off x="5114631" y="3998296"/>
            <a:ext cx="3602522" cy="28575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  <a:p>
            <a:r>
              <a:rPr lang="en-US"/>
              <a:t>Drag picture to placeholder or click icon to add</a:t>
            </a:r>
          </a:p>
        </p:txBody>
      </p:sp>
      <p:sp>
        <p:nvSpPr>
          <p:cNvPr id="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701089" y="3998296"/>
            <a:ext cx="3490912" cy="28575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1"/>
            </a:solidFill>
          </a:ln>
        </p:spPr>
        <p:txBody>
          <a:bodyPr anchor="t">
            <a:normAutofit/>
          </a:bodyPr>
          <a:lstStyle>
            <a:lvl1pPr marL="0" indent="0" algn="ctr">
              <a:buNone/>
              <a:defRPr sz="1600" b="0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  <a:p>
            <a:r>
              <a:rPr lang="en-US"/>
              <a:t>Drag picture to placeholder or click icon to add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69469" y="2189263"/>
            <a:ext cx="4002532" cy="2768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600"/>
              </a:lnSpc>
              <a:buNone/>
              <a:defRPr sz="1800" b="0" i="0" spc="-50" baseline="0">
                <a:solidFill>
                  <a:srgbClr val="828383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err="1"/>
              <a:t>Em</a:t>
            </a:r>
            <a:r>
              <a:rPr lang="en-US"/>
              <a:t> </a:t>
            </a:r>
            <a:r>
              <a:rPr lang="en-US" err="1"/>
              <a:t>psum</a:t>
            </a:r>
            <a:r>
              <a:rPr lang="en-US"/>
              <a:t>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Mauris</a:t>
            </a:r>
            <a:r>
              <a:rPr lang="en-US"/>
              <a:t> </a:t>
            </a:r>
            <a:r>
              <a:rPr lang="en-US" err="1"/>
              <a:t>vehicula</a:t>
            </a:r>
            <a:r>
              <a:rPr lang="en-US"/>
              <a:t> dui in </a:t>
            </a:r>
            <a:r>
              <a:rPr lang="en-US" err="1"/>
              <a:t>neque</a:t>
            </a:r>
            <a:r>
              <a:rPr lang="en-US"/>
              <a:t> </a:t>
            </a:r>
            <a:r>
              <a:rPr lang="en-US" err="1"/>
              <a:t>dignissim</a:t>
            </a:r>
            <a:r>
              <a:rPr lang="en-US"/>
              <a:t>, in </a:t>
            </a:r>
            <a:r>
              <a:rPr lang="en-US" err="1"/>
              <a:t>aliquet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varius</a:t>
            </a:r>
            <a:r>
              <a:rPr lang="en-US"/>
              <a:t>. </a:t>
            </a:r>
            <a:r>
              <a:rPr lang="en-US" err="1"/>
              <a:t>Sed</a:t>
            </a:r>
            <a:r>
              <a:rPr lang="en-US"/>
              <a:t> a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magna </a:t>
            </a:r>
            <a:r>
              <a:rPr lang="en-US" err="1"/>
              <a:t>vulputate</a:t>
            </a:r>
            <a:r>
              <a:rPr lang="en-US"/>
              <a:t> </a:t>
            </a:r>
            <a:r>
              <a:rPr lang="en-US" err="1"/>
              <a:t>feugiat</a:t>
            </a:r>
            <a:r>
              <a:rPr lang="en-US"/>
              <a:t>. </a:t>
            </a:r>
            <a:r>
              <a:rPr lang="en-US" err="1"/>
              <a:t>Quisque</a:t>
            </a:r>
            <a:r>
              <a:rPr lang="en-US"/>
              <a:t> </a:t>
            </a:r>
            <a:r>
              <a:rPr lang="en-US" err="1"/>
              <a:t>varius</a:t>
            </a:r>
            <a:r>
              <a:rPr lang="en-US"/>
              <a:t> and libero </a:t>
            </a:r>
            <a:r>
              <a:rPr lang="en-US" err="1"/>
              <a:t>placerat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congue</a:t>
            </a:r>
            <a:r>
              <a:rPr lang="en-US"/>
              <a:t>. Integer a </a:t>
            </a:r>
            <a:r>
              <a:rPr lang="en-US" err="1"/>
              <a:t>arcu</a:t>
            </a:r>
            <a:r>
              <a:rPr lang="en-US"/>
              <a:t> </a:t>
            </a:r>
            <a:r>
              <a:rPr lang="en-US" err="1"/>
              <a:t>vel</a:t>
            </a:r>
            <a:r>
              <a:rPr lang="en-US"/>
              <a:t> ante </a:t>
            </a:r>
            <a:r>
              <a:rPr lang="en-US" err="1"/>
              <a:t>bibendum</a:t>
            </a:r>
            <a:r>
              <a:rPr lang="en-US"/>
              <a:t> </a:t>
            </a:r>
            <a:r>
              <a:rPr lang="en-US" err="1"/>
              <a:t>scelerisque</a:t>
            </a:r>
            <a:r>
              <a:rPr lang="en-US"/>
              <a:t>. Class </a:t>
            </a:r>
            <a:r>
              <a:rPr lang="en-US" err="1"/>
              <a:t>aptent</a:t>
            </a:r>
            <a:r>
              <a:rPr lang="en-US"/>
              <a:t> </a:t>
            </a:r>
            <a:r>
              <a:rPr lang="en-US" err="1"/>
              <a:t>taciti</a:t>
            </a:r>
            <a:r>
              <a:rPr lang="en-US"/>
              <a:t> </a:t>
            </a:r>
            <a:r>
              <a:rPr lang="en-US" err="1"/>
              <a:t>sociosqu</a:t>
            </a:r>
            <a:r>
              <a:rPr lang="en-US"/>
              <a:t> ad </a:t>
            </a:r>
            <a:r>
              <a:rPr lang="en-US" err="1"/>
              <a:t>litora</a:t>
            </a:r>
            <a:r>
              <a:rPr lang="en-US"/>
              <a:t> </a:t>
            </a:r>
            <a:r>
              <a:rPr lang="en-US" err="1"/>
              <a:t>torquent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87271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68638" y="0"/>
            <a:ext cx="1169605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6" algn="ctr"/>
            <a:r>
              <a:rPr lang="en-US" sz="2400">
                <a:latin typeface="Arial" charset="0"/>
              </a:rPr>
              <a:t>‘-</a:t>
            </a:r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2045778" y="1023929"/>
            <a:ext cx="8557756" cy="1402691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 defTabSz="6858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i="0" kern="1200" baseline="0">
                <a:solidFill>
                  <a:schemeClr val="tx1"/>
                </a:solidFill>
                <a:latin typeface="Effra Trial Heavy" charset="0"/>
                <a:ea typeface="Effra Trial Heavy" charset="0"/>
                <a:cs typeface="Effra Trial Heavy" charset="0"/>
              </a:defRPr>
            </a:lvl1pPr>
          </a:lstStyle>
          <a:p>
            <a:endParaRPr lang="en-US" sz="4800"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9" name="Text Placeholder 2"/>
          <p:cNvSpPr txBox="1">
            <a:spLocks/>
          </p:cNvSpPr>
          <p:nvPr userDrawn="1"/>
        </p:nvSpPr>
        <p:spPr>
          <a:xfrm>
            <a:off x="2045778" y="2555888"/>
            <a:ext cx="8557756" cy="307820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750"/>
              </a:spcBef>
              <a:buFont typeface="Arial" panose="020B0604020202020204" pitchFamily="34" charset="0"/>
              <a:buNone/>
              <a:defRPr sz="1200" b="0" i="0" kern="1200">
                <a:solidFill>
                  <a:srgbClr val="828383"/>
                </a:solidFill>
                <a:latin typeface="Museo Slab 100" charset="0"/>
                <a:ea typeface="Museo Slab 100" charset="0"/>
                <a:cs typeface="Museo Slab 100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770"/>
          <a:stretch>
            <a:fillRect/>
          </a:stretch>
        </p:blipFill>
        <p:spPr>
          <a:xfrm>
            <a:off x="0" y="-25634"/>
            <a:ext cx="12188951" cy="907306"/>
          </a:xfrm>
          <a:prstGeom prst="rect">
            <a:avLst/>
          </a:prstGeom>
        </p:spPr>
      </p:pic>
      <p:sp>
        <p:nvSpPr>
          <p:cNvPr id="12" name="Text Placeholder 11"/>
          <p:cNvSpPr>
            <a:spLocks noGrp="1"/>
          </p:cNvSpPr>
          <p:nvPr>
            <p:ph type="body" idx="1"/>
          </p:nvPr>
        </p:nvSpPr>
        <p:spPr>
          <a:xfrm>
            <a:off x="566928" y="2260834"/>
            <a:ext cx="10515600" cy="38133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66928" y="1137038"/>
            <a:ext cx="10515600" cy="8684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Slide Number Placeholder 6"/>
          <p:cNvSpPr txBox="1">
            <a:spLocks/>
          </p:cNvSpPr>
          <p:nvPr userDrawn="1"/>
        </p:nvSpPr>
        <p:spPr>
          <a:xfrm>
            <a:off x="11303206" y="6349118"/>
            <a:ext cx="725424" cy="534516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r" defTabSz="685800" rtl="0" eaLnBrk="1" latinLnBrk="0" hangingPunct="1">
              <a:defRPr sz="1000" b="1" i="0" kern="1200">
                <a:solidFill>
                  <a:srgbClr val="828383"/>
                </a:solidFill>
                <a:latin typeface="Museo Slab 900" charset="0"/>
                <a:ea typeface="Museo Slab 900" charset="0"/>
                <a:cs typeface="Museo Slab 900" charset="0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915D2C3-7EB9-F849-9C19-1CC92E2870ED}" type="slidenum">
              <a:rPr lang="en-US" sz="1600" b="1" smtClean="0">
                <a:latin typeface="Arial" charset="0"/>
                <a:ea typeface="Arial" charset="0"/>
                <a:cs typeface="Arial" charset="0"/>
              </a:rPr>
              <a:pPr/>
              <a:t>‹#›</a:t>
            </a:fld>
            <a:endParaRPr lang="en-US" sz="1600" b="1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78116" y="143984"/>
            <a:ext cx="3218779" cy="48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035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896" r:id="rId2"/>
    <p:sldLayoutId id="2147483894" r:id="rId3"/>
    <p:sldLayoutId id="2147483895" r:id="rId4"/>
    <p:sldLayoutId id="2147483897" r:id="rId5"/>
    <p:sldLayoutId id="2147483907" r:id="rId6"/>
    <p:sldLayoutId id="2147483898" r:id="rId7"/>
    <p:sldLayoutId id="2147483900" r:id="rId8"/>
    <p:sldLayoutId id="2147483906" r:id="rId9"/>
    <p:sldLayoutId id="2147483902" r:id="rId1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2"/>
          </a:solidFill>
          <a:latin typeface="Georgia" charset="0"/>
          <a:ea typeface="Georgia" charset="0"/>
          <a:cs typeface="Georgia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5BBB"/>
        </a:buClr>
        <a:buFont typeface="Arial" panose="020B0604020202020204" pitchFamily="34" charset="0"/>
        <a:buChar char="•"/>
        <a:defRPr sz="2000" kern="1200" baseline="0">
          <a:solidFill>
            <a:srgbClr val="828383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5BBB"/>
        </a:buClr>
        <a:buFont typeface="Arial" panose="020B0604020202020204" pitchFamily="34" charset="0"/>
        <a:buChar char="•"/>
        <a:defRPr sz="2000" kern="1200" baseline="0">
          <a:solidFill>
            <a:srgbClr val="828383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5BBB"/>
        </a:buClr>
        <a:buFont typeface="LucidaGrande" charset="0"/>
        <a:buChar char="-"/>
        <a:defRPr sz="1800" kern="1200" baseline="0">
          <a:solidFill>
            <a:srgbClr val="828383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5BBB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5BBB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880">
          <p15:clr>
            <a:srgbClr val="F26B43"/>
          </p15:clr>
        </p15:guide>
        <p15:guide id="2" pos="416">
          <p15:clr>
            <a:srgbClr val="F26B43"/>
          </p15:clr>
        </p15:guide>
        <p15:guide id="3" orient="horz" pos="4016">
          <p15:clr>
            <a:srgbClr val="F26B43"/>
          </p15:clr>
        </p15:guide>
        <p15:guide id="4" pos="7392">
          <p15:clr>
            <a:srgbClr val="F26B43"/>
          </p15:clr>
        </p15:guide>
        <p15:guide id="5" pos="288">
          <p15:clr>
            <a:srgbClr val="F26B43"/>
          </p15:clr>
        </p15:guide>
        <p15:guide id="6" pos="4464">
          <p15:clr>
            <a:srgbClr val="F26B43"/>
          </p15:clr>
        </p15:guide>
        <p15:guide id="7" pos="4704">
          <p15:clr>
            <a:srgbClr val="F26B43"/>
          </p15:clr>
        </p15:guide>
        <p15:guide id="8" pos="4512">
          <p15:clr>
            <a:srgbClr val="F26B43"/>
          </p15:clr>
        </p15:guide>
        <p15:guide id="9" orient="horz" pos="1848">
          <p15:clr>
            <a:srgbClr val="F26B43"/>
          </p15:clr>
        </p15:guide>
        <p15:guide id="10" orient="horz" pos="1896">
          <p15:clr>
            <a:srgbClr val="F26B43"/>
          </p15:clr>
        </p15:guide>
        <p15:guide id="11" orient="horz" pos="2880">
          <p15:clr>
            <a:srgbClr val="F26B43"/>
          </p15:clr>
        </p15:guide>
        <p15:guide id="12" orient="horz" pos="283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10" Type="http://schemas.microsoft.com/office/2007/relationships/hdphoto" Target="../media/hdphoto1.wdp"/><Relationship Id="rId4" Type="http://schemas.openxmlformats.org/officeDocument/2006/relationships/diagramData" Target="../diagrams/data13.xml"/><Relationship Id="rId9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14.xml"/><Relationship Id="rId7" Type="http://schemas.openxmlformats.org/officeDocument/2006/relationships/image" Target="../media/image7.pn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4.xml"/><Relationship Id="rId11" Type="http://schemas.openxmlformats.org/officeDocument/2006/relationships/image" Target="../media/image35.png"/><Relationship Id="rId5" Type="http://schemas.openxmlformats.org/officeDocument/2006/relationships/diagramColors" Target="../diagrams/colors14.xml"/><Relationship Id="rId10" Type="http://schemas.microsoft.com/office/2014/relationships/chartEx" Target="../charts/chartEx2.xml"/><Relationship Id="rId4" Type="http://schemas.openxmlformats.org/officeDocument/2006/relationships/diagramQuickStyle" Target="../diagrams/quickStyle14.xml"/><Relationship Id="rId9" Type="http://schemas.openxmlformats.org/officeDocument/2006/relationships/chart" Target="../charts/chart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Relationship Id="rId9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16.xml"/><Relationship Id="rId7" Type="http://schemas.openxmlformats.org/officeDocument/2006/relationships/chart" Target="../charts/chart10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10" Type="http://schemas.openxmlformats.org/officeDocument/2006/relationships/chart" Target="../charts/chart11.xml"/><Relationship Id="rId4" Type="http://schemas.openxmlformats.org/officeDocument/2006/relationships/diagramQuickStyle" Target="../diagrams/quickStyle16.xml"/><Relationship Id="rId9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8.xml"/><Relationship Id="rId13" Type="http://schemas.microsoft.com/office/2007/relationships/hdphoto" Target="../media/hdphoto1.wdp"/><Relationship Id="rId3" Type="http://schemas.openxmlformats.org/officeDocument/2006/relationships/diagramLayout" Target="../diagrams/layout17.xml"/><Relationship Id="rId7" Type="http://schemas.openxmlformats.org/officeDocument/2006/relationships/diagramData" Target="../diagrams/data18.xml"/><Relationship Id="rId12" Type="http://schemas.openxmlformats.org/officeDocument/2006/relationships/image" Target="../media/image7.pn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7.xml"/><Relationship Id="rId11" Type="http://schemas.microsoft.com/office/2007/relationships/diagramDrawing" Target="../diagrams/drawing18.xml"/><Relationship Id="rId5" Type="http://schemas.openxmlformats.org/officeDocument/2006/relationships/diagramColors" Target="../diagrams/colors17.xml"/><Relationship Id="rId10" Type="http://schemas.openxmlformats.org/officeDocument/2006/relationships/diagramColors" Target="../diagrams/colors18.xml"/><Relationship Id="rId4" Type="http://schemas.openxmlformats.org/officeDocument/2006/relationships/diagramQuickStyle" Target="../diagrams/quickStyle17.xml"/><Relationship Id="rId9" Type="http://schemas.openxmlformats.org/officeDocument/2006/relationships/diagramQuickStyle" Target="../diagrams/quickStyle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9.xml"/><Relationship Id="rId3" Type="http://schemas.microsoft.com/office/2007/relationships/hdphoto" Target="../media/hdphoto1.wdp"/><Relationship Id="rId7" Type="http://schemas.openxmlformats.org/officeDocument/2006/relationships/diagramColors" Target="../diagrams/colors19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9.xml"/><Relationship Id="rId5" Type="http://schemas.openxmlformats.org/officeDocument/2006/relationships/diagramLayout" Target="../diagrams/layout19.xml"/><Relationship Id="rId10" Type="http://schemas.openxmlformats.org/officeDocument/2006/relationships/image" Target="../media/image29.png"/><Relationship Id="rId4" Type="http://schemas.openxmlformats.org/officeDocument/2006/relationships/diagramData" Target="../diagrams/data19.xml"/><Relationship Id="rId9" Type="http://schemas.openxmlformats.org/officeDocument/2006/relationships/chart" Target="../charts/chart1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0.xml"/><Relationship Id="rId13" Type="http://schemas.openxmlformats.org/officeDocument/2006/relationships/diagramColors" Target="../diagrams/colors21.xml"/><Relationship Id="rId18" Type="http://schemas.openxmlformats.org/officeDocument/2006/relationships/image" Target="../media/image7.png"/><Relationship Id="rId3" Type="http://schemas.openxmlformats.org/officeDocument/2006/relationships/chart" Target="../charts/chart13.xml"/><Relationship Id="rId7" Type="http://schemas.openxmlformats.org/officeDocument/2006/relationships/diagramQuickStyle" Target="../diagrams/quickStyle20.xml"/><Relationship Id="rId12" Type="http://schemas.openxmlformats.org/officeDocument/2006/relationships/diagramQuickStyle" Target="../diagrams/quickStyle21.xml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6" Type="http://schemas.openxmlformats.org/officeDocument/2006/relationships/customXml" Target="../ink/ink2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0.xml"/><Relationship Id="rId11" Type="http://schemas.openxmlformats.org/officeDocument/2006/relationships/diagramLayout" Target="../diagrams/layout21.xml"/><Relationship Id="rId5" Type="http://schemas.openxmlformats.org/officeDocument/2006/relationships/diagramData" Target="../diagrams/data20.xml"/><Relationship Id="rId15" Type="http://schemas.openxmlformats.org/officeDocument/2006/relationships/chart" Target="../charts/chart15.xml"/><Relationship Id="rId10" Type="http://schemas.openxmlformats.org/officeDocument/2006/relationships/diagramData" Target="../diagrams/data21.xml"/><Relationship Id="rId19" Type="http://schemas.microsoft.com/office/2007/relationships/hdphoto" Target="../media/hdphoto1.wdp"/><Relationship Id="rId4" Type="http://schemas.openxmlformats.org/officeDocument/2006/relationships/chart" Target="../charts/chart14.xml"/><Relationship Id="rId9" Type="http://schemas.microsoft.com/office/2007/relationships/diagramDrawing" Target="../diagrams/drawing20.xml"/><Relationship Id="rId14" Type="http://schemas.microsoft.com/office/2007/relationships/diagramDrawing" Target="../diagrams/drawing2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11" Type="http://schemas.microsoft.com/office/2007/relationships/hdphoto" Target="../media/hdphoto1.wdp"/><Relationship Id="rId5" Type="http://schemas.openxmlformats.org/officeDocument/2006/relationships/diagramData" Target="../diagrams/data1.xml"/><Relationship Id="rId10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microsoft.com/office/2007/relationships/diagramDrawing" Target="../diagrams/drawing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6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diagramLayout" Target="../diagrams/layout22.xml"/><Relationship Id="rId18" Type="http://schemas.microsoft.com/office/2007/relationships/hdphoto" Target="../media/hdphoto1.wdp"/><Relationship Id="rId3" Type="http://schemas.microsoft.com/office/2007/relationships/hdphoto" Target="../media/hdphoto2.wdp"/><Relationship Id="rId21" Type="http://schemas.openxmlformats.org/officeDocument/2006/relationships/diagramLayout" Target="../diagrams/layout23.xml"/><Relationship Id="rId7" Type="http://schemas.microsoft.com/office/2007/relationships/hdphoto" Target="../media/hdphoto4.wdp"/><Relationship Id="rId12" Type="http://schemas.openxmlformats.org/officeDocument/2006/relationships/diagramData" Target="../diagrams/data22.xml"/><Relationship Id="rId17" Type="http://schemas.openxmlformats.org/officeDocument/2006/relationships/image" Target="../media/image7.png"/><Relationship Id="rId2" Type="http://schemas.openxmlformats.org/officeDocument/2006/relationships/image" Target="../media/image19.png"/><Relationship Id="rId16" Type="http://schemas.microsoft.com/office/2007/relationships/diagramDrawing" Target="../diagrams/drawing22.xml"/><Relationship Id="rId20" Type="http://schemas.openxmlformats.org/officeDocument/2006/relationships/diagramData" Target="../diagrams/data2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11" Type="http://schemas.microsoft.com/office/2007/relationships/hdphoto" Target="../media/hdphoto6.wdp"/><Relationship Id="rId24" Type="http://schemas.microsoft.com/office/2007/relationships/diagramDrawing" Target="../diagrams/drawing23.xml"/><Relationship Id="rId5" Type="http://schemas.microsoft.com/office/2007/relationships/hdphoto" Target="../media/hdphoto3.wdp"/><Relationship Id="rId15" Type="http://schemas.openxmlformats.org/officeDocument/2006/relationships/diagramColors" Target="../diagrams/colors22.xml"/><Relationship Id="rId23" Type="http://schemas.openxmlformats.org/officeDocument/2006/relationships/diagramColors" Target="../diagrams/colors23.xml"/><Relationship Id="rId10" Type="http://schemas.openxmlformats.org/officeDocument/2006/relationships/image" Target="../media/image23.png"/><Relationship Id="rId19" Type="http://schemas.openxmlformats.org/officeDocument/2006/relationships/chart" Target="../charts/chart17.xml"/><Relationship Id="rId4" Type="http://schemas.openxmlformats.org/officeDocument/2006/relationships/image" Target="../media/image20.png"/><Relationship Id="rId9" Type="http://schemas.microsoft.com/office/2007/relationships/hdphoto" Target="../media/hdphoto5.wdp"/><Relationship Id="rId14" Type="http://schemas.openxmlformats.org/officeDocument/2006/relationships/diagramQuickStyle" Target="../diagrams/quickStyle22.xml"/><Relationship Id="rId22" Type="http://schemas.openxmlformats.org/officeDocument/2006/relationships/diagramQuickStyle" Target="../diagrams/quickStyle2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18.xml"/><Relationship Id="rId4" Type="http://schemas.openxmlformats.org/officeDocument/2006/relationships/image" Target="../media/image33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7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8.sv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svg"/><Relationship Id="rId5" Type="http://schemas.openxmlformats.org/officeDocument/2006/relationships/image" Target="../media/image10.svg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13" Type="http://schemas.openxmlformats.org/officeDocument/2006/relationships/diagramColors" Target="../diagrams/colors5.xml"/><Relationship Id="rId18" Type="http://schemas.openxmlformats.org/officeDocument/2006/relationships/image" Target="../media/image7.png"/><Relationship Id="rId3" Type="http://schemas.openxmlformats.org/officeDocument/2006/relationships/chart" Target="../charts/chart1.xml"/><Relationship Id="rId7" Type="http://schemas.openxmlformats.org/officeDocument/2006/relationships/diagramQuickStyle" Target="../diagrams/quickStyle4.xml"/><Relationship Id="rId12" Type="http://schemas.openxmlformats.org/officeDocument/2006/relationships/diagramQuickStyle" Target="../diagrams/quickStyle5.xml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6" Type="http://schemas.openxmlformats.org/officeDocument/2006/relationships/customXml" Target="../ink/ink1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4.xml"/><Relationship Id="rId11" Type="http://schemas.openxmlformats.org/officeDocument/2006/relationships/diagramLayout" Target="../diagrams/layout5.xml"/><Relationship Id="rId5" Type="http://schemas.openxmlformats.org/officeDocument/2006/relationships/diagramData" Target="../diagrams/data4.xml"/><Relationship Id="rId15" Type="http://schemas.openxmlformats.org/officeDocument/2006/relationships/chart" Target="../charts/chart3.xml"/><Relationship Id="rId10" Type="http://schemas.openxmlformats.org/officeDocument/2006/relationships/diagramData" Target="../diagrams/data5.xml"/><Relationship Id="rId19" Type="http://schemas.microsoft.com/office/2007/relationships/hdphoto" Target="../media/hdphoto1.wdp"/><Relationship Id="rId4" Type="http://schemas.openxmlformats.org/officeDocument/2006/relationships/chart" Target="../charts/chart2.xml"/><Relationship Id="rId9" Type="http://schemas.microsoft.com/office/2007/relationships/diagramDrawing" Target="../diagrams/drawing4.xml"/><Relationship Id="rId14" Type="http://schemas.microsoft.com/office/2007/relationships/diagramDrawing" Target="../diagrams/drawing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13" Type="http://schemas.openxmlformats.org/officeDocument/2006/relationships/diagramColors" Target="../diagrams/colors7.xml"/><Relationship Id="rId3" Type="http://schemas.openxmlformats.org/officeDocument/2006/relationships/image" Target="../media/image7.png"/><Relationship Id="rId7" Type="http://schemas.openxmlformats.org/officeDocument/2006/relationships/diagramQuickStyle" Target="../diagrams/quickStyle6.xml"/><Relationship Id="rId12" Type="http://schemas.openxmlformats.org/officeDocument/2006/relationships/diagramQuickStyle" Target="../diagrams/quickStyle7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Relationship Id="rId6" Type="http://schemas.openxmlformats.org/officeDocument/2006/relationships/diagramLayout" Target="../diagrams/layout6.xml"/><Relationship Id="rId11" Type="http://schemas.openxmlformats.org/officeDocument/2006/relationships/diagramLayout" Target="../diagrams/layout7.xml"/><Relationship Id="rId5" Type="http://schemas.openxmlformats.org/officeDocument/2006/relationships/diagramData" Target="../diagrams/data6.xml"/><Relationship Id="rId10" Type="http://schemas.openxmlformats.org/officeDocument/2006/relationships/diagramData" Target="../diagrams/data7.xml"/><Relationship Id="rId4" Type="http://schemas.microsoft.com/office/2007/relationships/hdphoto" Target="../media/hdphoto1.wdp"/><Relationship Id="rId9" Type="http://schemas.microsoft.com/office/2007/relationships/diagramDrawing" Target="../diagrams/drawing6.xml"/><Relationship Id="rId14" Type="http://schemas.microsoft.com/office/2007/relationships/diagramDrawing" Target="../diagrams/drawing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8.xml"/><Relationship Id="rId3" Type="http://schemas.openxmlformats.org/officeDocument/2006/relationships/chart" Target="../charts/chart5.xml"/><Relationship Id="rId7" Type="http://schemas.openxmlformats.org/officeDocument/2006/relationships/diagramLayout" Target="../diagrams/layout8.xml"/><Relationship Id="rId12" Type="http://schemas.microsoft.com/office/2007/relationships/hdphoto" Target="../media/hdphoto1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8.xml"/><Relationship Id="rId11" Type="http://schemas.openxmlformats.org/officeDocument/2006/relationships/image" Target="../media/image7.png"/><Relationship Id="rId5" Type="http://schemas.openxmlformats.org/officeDocument/2006/relationships/image" Target="../media/image17.png"/><Relationship Id="rId10" Type="http://schemas.microsoft.com/office/2007/relationships/diagramDrawing" Target="../diagrams/drawing8.xml"/><Relationship Id="rId4" Type="http://schemas.microsoft.com/office/2014/relationships/chartEx" Target="../charts/chartEx1.xml"/><Relationship Id="rId9" Type="http://schemas.openxmlformats.org/officeDocument/2006/relationships/diagramColors" Target="../diagrams/colors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13" Type="http://schemas.openxmlformats.org/officeDocument/2006/relationships/diagramQuickStyle" Target="../diagrams/quickStyle10.xml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openxmlformats.org/officeDocument/2006/relationships/diagramLayout" Target="../diagrams/layout10.xml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9.xml"/><Relationship Id="rId11" Type="http://schemas.openxmlformats.org/officeDocument/2006/relationships/diagramData" Target="../diagrams/data10.xml"/><Relationship Id="rId5" Type="http://schemas.openxmlformats.org/officeDocument/2006/relationships/diagramQuickStyle" Target="../diagrams/quickStyle9.xml"/><Relationship Id="rId15" Type="http://schemas.microsoft.com/office/2007/relationships/diagramDrawing" Target="../diagrams/drawing10.xml"/><Relationship Id="rId10" Type="http://schemas.microsoft.com/office/2007/relationships/hdphoto" Target="../media/hdphoto1.wdp"/><Relationship Id="rId4" Type="http://schemas.openxmlformats.org/officeDocument/2006/relationships/diagramLayout" Target="../diagrams/layout9.xml"/><Relationship Id="rId9" Type="http://schemas.openxmlformats.org/officeDocument/2006/relationships/image" Target="../media/image7.png"/><Relationship Id="rId14" Type="http://schemas.openxmlformats.org/officeDocument/2006/relationships/diagramColors" Target="../diagrams/colors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diagramLayout" Target="../diagrams/layout11.xml"/><Relationship Id="rId18" Type="http://schemas.microsoft.com/office/2007/relationships/hdphoto" Target="../media/hdphoto1.wdp"/><Relationship Id="rId3" Type="http://schemas.microsoft.com/office/2007/relationships/hdphoto" Target="../media/hdphoto2.wdp"/><Relationship Id="rId21" Type="http://schemas.openxmlformats.org/officeDocument/2006/relationships/diagramData" Target="../diagrams/data12.xml"/><Relationship Id="rId7" Type="http://schemas.microsoft.com/office/2007/relationships/hdphoto" Target="../media/hdphoto4.wdp"/><Relationship Id="rId12" Type="http://schemas.openxmlformats.org/officeDocument/2006/relationships/diagramData" Target="../diagrams/data11.xml"/><Relationship Id="rId17" Type="http://schemas.openxmlformats.org/officeDocument/2006/relationships/image" Target="../media/image7.png"/><Relationship Id="rId25" Type="http://schemas.microsoft.com/office/2007/relationships/diagramDrawing" Target="../diagrams/drawing12.xml"/><Relationship Id="rId2" Type="http://schemas.openxmlformats.org/officeDocument/2006/relationships/image" Target="../media/image19.png"/><Relationship Id="rId16" Type="http://schemas.microsoft.com/office/2007/relationships/diagramDrawing" Target="../diagrams/drawing11.xml"/><Relationship Id="rId20" Type="http://schemas.openxmlformats.org/officeDocument/2006/relationships/chart" Target="../charts/chart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11" Type="http://schemas.microsoft.com/office/2007/relationships/hdphoto" Target="../media/hdphoto6.wdp"/><Relationship Id="rId24" Type="http://schemas.openxmlformats.org/officeDocument/2006/relationships/diagramColors" Target="../diagrams/colors12.xml"/><Relationship Id="rId5" Type="http://schemas.microsoft.com/office/2007/relationships/hdphoto" Target="../media/hdphoto3.wdp"/><Relationship Id="rId15" Type="http://schemas.openxmlformats.org/officeDocument/2006/relationships/diagramColors" Target="../diagrams/colors11.xml"/><Relationship Id="rId23" Type="http://schemas.openxmlformats.org/officeDocument/2006/relationships/diagramQuickStyle" Target="../diagrams/quickStyle12.xml"/><Relationship Id="rId10" Type="http://schemas.openxmlformats.org/officeDocument/2006/relationships/image" Target="../media/image23.png"/><Relationship Id="rId19" Type="http://schemas.openxmlformats.org/officeDocument/2006/relationships/chart" Target="../charts/chart7.xml"/><Relationship Id="rId4" Type="http://schemas.openxmlformats.org/officeDocument/2006/relationships/image" Target="../media/image20.png"/><Relationship Id="rId9" Type="http://schemas.microsoft.com/office/2007/relationships/hdphoto" Target="../media/hdphoto5.wdp"/><Relationship Id="rId14" Type="http://schemas.openxmlformats.org/officeDocument/2006/relationships/diagramQuickStyle" Target="../diagrams/quickStyle11.xml"/><Relationship Id="rId22" Type="http://schemas.openxmlformats.org/officeDocument/2006/relationships/diagramLayout" Target="../diagrams/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/>
              <a:t>Dylan Bassett, Vallabh </a:t>
            </a:r>
            <a:r>
              <a:rPr lang="en-US" err="1"/>
              <a:t>Baldwa</a:t>
            </a:r>
            <a:r>
              <a:rPr lang="en-US"/>
              <a:t>, Zachary Epstein, Connor Valenti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St. John’s private equity competition</a:t>
            </a:r>
          </a:p>
        </p:txBody>
      </p:sp>
    </p:spTree>
    <p:extLst>
      <p:ext uri="{BB962C8B-B14F-4D97-AF65-F5344CB8AC3E}">
        <p14:creationId xmlns:p14="http://schemas.microsoft.com/office/powerpoint/2010/main" val="1461822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8B2178-0096-869E-E73A-D1C50F6D1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7498D90-C320-3EB9-3D94-3FD5585AE9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/>
              <a:t>Dylan Bassett, Vallabh </a:t>
            </a:r>
            <a:r>
              <a:rPr lang="en-US" err="1"/>
              <a:t>Baldwa</a:t>
            </a:r>
            <a:r>
              <a:rPr lang="en-US"/>
              <a:t>, Zachary Epstein, Connor Valenti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5481B0B-CC52-B30B-7E9C-9EBA700DB0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St. John’s private equity competition</a:t>
            </a:r>
          </a:p>
        </p:txBody>
      </p:sp>
    </p:spTree>
    <p:extLst>
      <p:ext uri="{BB962C8B-B14F-4D97-AF65-F5344CB8AC3E}">
        <p14:creationId xmlns:p14="http://schemas.microsoft.com/office/powerpoint/2010/main" val="1211597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001B8-571B-BC35-505B-1C09EDDEC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38A3570-8DB5-923C-D052-F1D9F95C3A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/>
              <a:t>Dylan Bassett, Vallabh </a:t>
            </a:r>
            <a:r>
              <a:rPr lang="en-US" err="1"/>
              <a:t>Baldwa</a:t>
            </a:r>
            <a:r>
              <a:rPr lang="en-US"/>
              <a:t>, Zachary Epstein, Connor Valenti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EA13AFC-963A-ADE0-8722-AC1639D962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St. John’s private equity competition</a:t>
            </a:r>
          </a:p>
        </p:txBody>
      </p:sp>
    </p:spTree>
    <p:extLst>
      <p:ext uri="{BB962C8B-B14F-4D97-AF65-F5344CB8AC3E}">
        <p14:creationId xmlns:p14="http://schemas.microsoft.com/office/powerpoint/2010/main" val="27303189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1D9EA5-273E-3CAD-1C47-5E895CC192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02917A3-3C16-B17B-134E-288D6B370FC2}"/>
              </a:ext>
            </a:extLst>
          </p:cNvPr>
          <p:cNvGraphicFramePr>
            <a:graphicFrameLocks noGrp="1"/>
          </p:cNvGraphicFramePr>
          <p:nvPr/>
        </p:nvGraphicFramePr>
        <p:xfrm>
          <a:off x="5505497" y="1152841"/>
          <a:ext cx="6122220" cy="20847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0555">
                  <a:extLst>
                    <a:ext uri="{9D8B030D-6E8A-4147-A177-3AD203B41FA5}">
                      <a16:colId xmlns:a16="http://schemas.microsoft.com/office/drawing/2014/main" val="2939003861"/>
                    </a:ext>
                  </a:extLst>
                </a:gridCol>
                <a:gridCol w="1530555">
                  <a:extLst>
                    <a:ext uri="{9D8B030D-6E8A-4147-A177-3AD203B41FA5}">
                      <a16:colId xmlns:a16="http://schemas.microsoft.com/office/drawing/2014/main" val="2706365241"/>
                    </a:ext>
                  </a:extLst>
                </a:gridCol>
                <a:gridCol w="1530555">
                  <a:extLst>
                    <a:ext uri="{9D8B030D-6E8A-4147-A177-3AD203B41FA5}">
                      <a16:colId xmlns:a16="http://schemas.microsoft.com/office/drawing/2014/main" val="2511761954"/>
                    </a:ext>
                  </a:extLst>
                </a:gridCol>
                <a:gridCol w="1530555">
                  <a:extLst>
                    <a:ext uri="{9D8B030D-6E8A-4147-A177-3AD203B41FA5}">
                      <a16:colId xmlns:a16="http://schemas.microsoft.com/office/drawing/2014/main" val="1120737136"/>
                    </a:ext>
                  </a:extLst>
                </a:gridCol>
              </a:tblGrid>
              <a:tr h="402283">
                <a:tc>
                  <a:txBody>
                    <a:bodyPr/>
                    <a:lstStyle/>
                    <a:p>
                      <a:r>
                        <a:rPr lang="en-US" b="1"/>
                        <a:t>Market Cap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/>
                        <a:t>Enterprise Value (EV)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/>
                        <a:t>P/E Ratio (TTM)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/>
                        <a:t>Revenue (TTM)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810142"/>
                  </a:ext>
                </a:extLst>
              </a:tr>
              <a:tr h="402283">
                <a:tc>
                  <a:txBody>
                    <a:bodyPr/>
                    <a:lstStyle/>
                    <a:p>
                      <a:r>
                        <a:rPr lang="en-US"/>
                        <a:t>~$513 M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~$1.04 B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~6.07x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~$350 M</a:t>
                      </a:r>
                      <a:endParaRPr lang="en-US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6999745"/>
                  </a:ext>
                </a:extLst>
              </a:tr>
              <a:tr h="402283">
                <a:tc>
                  <a:txBody>
                    <a:bodyPr/>
                    <a:lstStyle/>
                    <a:p>
                      <a:r>
                        <a:rPr lang="en-US" b="1">
                          <a:solidFill>
                            <a:schemeClr val="bg1"/>
                          </a:solidFill>
                        </a:rPr>
                        <a:t>Net Income (TTM)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>
                          <a:solidFill>
                            <a:schemeClr val="bg1"/>
                          </a:solidFill>
                        </a:rPr>
                        <a:t>EBITDA (TTM)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>
                          <a:solidFill>
                            <a:schemeClr val="bg1"/>
                          </a:solidFill>
                        </a:rPr>
                        <a:t>EBITDA Margin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>
                          <a:solidFill>
                            <a:schemeClr val="bg1"/>
                          </a:solidFill>
                        </a:rPr>
                        <a:t>Net Margin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3978362"/>
                  </a:ext>
                </a:extLst>
              </a:tr>
              <a:tr h="402283">
                <a:tc>
                  <a:txBody>
                    <a:bodyPr/>
                    <a:lstStyle/>
                    <a:p>
                      <a:r>
                        <a:rPr lang="en-US"/>
                        <a:t>~$84 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~$187 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~48–50%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~23–25%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5047434"/>
                  </a:ext>
                </a:extLst>
              </a:tr>
            </a:tbl>
          </a:graphicData>
        </a:graphic>
      </p:graphicFrame>
      <p:pic>
        <p:nvPicPr>
          <p:cNvPr id="645" name="Picture 644" descr="A graph with blue line&#10;&#10;AI-generated content may be incorrect.">
            <a:extLst>
              <a:ext uri="{FF2B5EF4-FFF2-40B4-BE49-F238E27FC236}">
                <a16:creationId xmlns:a16="http://schemas.microsoft.com/office/drawing/2014/main" id="{90E4A1F1-B4D9-A455-2CE2-DB17A3A099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139" b="224"/>
          <a:stretch>
            <a:fillRect/>
          </a:stretch>
        </p:blipFill>
        <p:spPr>
          <a:xfrm>
            <a:off x="5172122" y="4472634"/>
            <a:ext cx="6455595" cy="1864534"/>
          </a:xfrm>
          <a:prstGeom prst="rect">
            <a:avLst/>
          </a:prstGeom>
        </p:spPr>
      </p:pic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F831BBBE-B24B-75F1-CFF0-67056CB41A8C}"/>
              </a:ext>
            </a:extLst>
          </p:cNvPr>
          <p:cNvGraphicFramePr/>
          <p:nvPr/>
        </p:nvGraphicFramePr>
        <p:xfrm>
          <a:off x="5392629" y="3687691"/>
          <a:ext cx="6014579" cy="6649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9B4B9D1-2DB8-B668-461A-8970325B0995}"/>
              </a:ext>
            </a:extLst>
          </p:cNvPr>
          <p:cNvSpPr txBox="1"/>
          <p:nvPr/>
        </p:nvSpPr>
        <p:spPr>
          <a:xfrm>
            <a:off x="544498" y="1195442"/>
            <a:ext cx="463327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>
                <a:latin typeface="+mj-lt"/>
                <a:cs typeface="Times New Roman" panose="02020603050405020304" pitchFamily="18" charset="0"/>
              </a:rPr>
              <a:t>World leader in </a:t>
            </a:r>
            <a:r>
              <a:rPr lang="en-US" b="1">
                <a:latin typeface="+mj-lt"/>
                <a:cs typeface="Times New Roman" panose="02020603050405020304" pitchFamily="18" charset="0"/>
              </a:rPr>
              <a:t>secure cloud fax and digital communication</a:t>
            </a:r>
            <a:r>
              <a:rPr lang="en-US">
                <a:latin typeface="+mj-lt"/>
                <a:cs typeface="Times New Roman" panose="02020603050405020304" pitchFamily="18" charset="0"/>
              </a:rPr>
              <a:t> providers.  </a:t>
            </a:r>
          </a:p>
          <a:p>
            <a:pPr fontAlgn="base"/>
            <a:endParaRPr lang="en-US">
              <a:latin typeface="+mj-lt"/>
              <a:cs typeface="Times New Roman" panose="02020603050405020304" pitchFamily="18" charset="0"/>
            </a:endParaRPr>
          </a:p>
          <a:p>
            <a:pPr fontAlgn="base"/>
            <a:r>
              <a:rPr lang="en-US">
                <a:latin typeface="+mj-lt"/>
                <a:cs typeface="Times New Roman" panose="02020603050405020304" pitchFamily="18" charset="0"/>
              </a:rPr>
              <a:t>Consensus serves ~800,000 customers in ~46 countries across regulated industries (healthcare, government, financial services, legal, education, etc.) with a scalable SaaS platform. </a:t>
            </a:r>
            <a:r>
              <a:rPr lang="en-US"/>
              <a:t> </a:t>
            </a:r>
          </a:p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42C7C6-36FE-8EE6-0093-81A13F5AB05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5053" y="3780765"/>
            <a:ext cx="4517067" cy="225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471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9180B-6E12-8F5A-D8B7-CFF76C51D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085789A-C7F1-435A-E477-0DB657EA5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359" y="1043931"/>
            <a:ext cx="10515600" cy="716084"/>
          </a:xfrm>
        </p:spPr>
        <p:txBody>
          <a:bodyPr/>
          <a:lstStyle/>
          <a:p>
            <a:r>
              <a:rPr lang="en-US">
                <a:latin typeface="Georgia"/>
              </a:rPr>
              <a:t>“The Price of Freedom” – Investment Opportunity</a:t>
            </a:r>
            <a:endParaRPr lang="en-US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A00417E-6710-6FE2-C9D8-D7A5010BEA6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8864136"/>
              </p:ext>
            </p:extLst>
          </p:nvPr>
        </p:nvGraphicFramePr>
        <p:xfrm>
          <a:off x="569468" y="2071243"/>
          <a:ext cx="5213266" cy="2170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BBA404C-5E83-CD05-3AFB-4D7D3F5B64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6919727"/>
              </p:ext>
            </p:extLst>
          </p:nvPr>
        </p:nvGraphicFramePr>
        <p:xfrm>
          <a:off x="6069388" y="2088177"/>
          <a:ext cx="5571068" cy="20034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2767">
                  <a:extLst>
                    <a:ext uri="{9D8B030D-6E8A-4147-A177-3AD203B41FA5}">
                      <a16:colId xmlns:a16="http://schemas.microsoft.com/office/drawing/2014/main" val="2939003861"/>
                    </a:ext>
                  </a:extLst>
                </a:gridCol>
                <a:gridCol w="1392767">
                  <a:extLst>
                    <a:ext uri="{9D8B030D-6E8A-4147-A177-3AD203B41FA5}">
                      <a16:colId xmlns:a16="http://schemas.microsoft.com/office/drawing/2014/main" val="2706365241"/>
                    </a:ext>
                  </a:extLst>
                </a:gridCol>
                <a:gridCol w="1392767">
                  <a:extLst>
                    <a:ext uri="{9D8B030D-6E8A-4147-A177-3AD203B41FA5}">
                      <a16:colId xmlns:a16="http://schemas.microsoft.com/office/drawing/2014/main" val="2511761954"/>
                    </a:ext>
                  </a:extLst>
                </a:gridCol>
                <a:gridCol w="1392767">
                  <a:extLst>
                    <a:ext uri="{9D8B030D-6E8A-4147-A177-3AD203B41FA5}">
                      <a16:colId xmlns:a16="http://schemas.microsoft.com/office/drawing/2014/main" val="1120737136"/>
                    </a:ext>
                  </a:extLst>
                </a:gridCol>
              </a:tblGrid>
              <a:tr h="418479">
                <a:tc>
                  <a:txBody>
                    <a:bodyPr/>
                    <a:lstStyle/>
                    <a:p>
                      <a:r>
                        <a:rPr lang="en-US" sz="1700" b="1"/>
                        <a:t>Market Cap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b="1"/>
                        <a:t>Enterprise Value (EV)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b="1"/>
                        <a:t>P/E Ratio (TTM)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b="1"/>
                        <a:t>Revenue (TTM)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810142"/>
                  </a:ext>
                </a:extLst>
              </a:tr>
              <a:tr h="263009">
                <a:tc>
                  <a:txBody>
                    <a:bodyPr/>
                    <a:lstStyle/>
                    <a:p>
                      <a:r>
                        <a:rPr lang="en-US"/>
                        <a:t>~$513 M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~$1.04 B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~6.07x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~$350 M</a:t>
                      </a:r>
                      <a:endParaRPr lang="en-US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6999745"/>
                  </a:ext>
                </a:extLst>
              </a:tr>
              <a:tr h="418479">
                <a:tc>
                  <a:txBody>
                    <a:bodyPr/>
                    <a:lstStyle/>
                    <a:p>
                      <a:r>
                        <a:rPr lang="en-US" sz="1700" b="1">
                          <a:solidFill>
                            <a:schemeClr val="bg1"/>
                          </a:solidFill>
                        </a:rPr>
                        <a:t>Net Income (TTM)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b="1">
                          <a:solidFill>
                            <a:schemeClr val="bg1"/>
                          </a:solidFill>
                        </a:rPr>
                        <a:t>EBITDA (TTM)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b="1">
                          <a:solidFill>
                            <a:schemeClr val="bg1"/>
                          </a:solidFill>
                        </a:rPr>
                        <a:t>EBITDA Margin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700" b="1">
                          <a:solidFill>
                            <a:schemeClr val="bg1"/>
                          </a:solidFill>
                        </a:rPr>
                        <a:t>Net Margin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3978362"/>
                  </a:ext>
                </a:extLst>
              </a:tr>
              <a:tr h="418479">
                <a:tc>
                  <a:txBody>
                    <a:bodyPr/>
                    <a:lstStyle/>
                    <a:p>
                      <a:r>
                        <a:rPr lang="en-US"/>
                        <a:t>~$84 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~$187 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~48–50%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~23–25%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5047434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B9AA150A-7E9E-F69A-7F37-CB86CC5058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517" y="6242593"/>
            <a:ext cx="1490133" cy="745067"/>
          </a:xfrm>
          <a:prstGeom prst="rect">
            <a:avLst/>
          </a:prstGeom>
        </p:spPr>
      </p:pic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A802DDA4-369C-9633-9E75-6F42C22215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4555077"/>
              </p:ext>
            </p:extLst>
          </p:nvPr>
        </p:nvGraphicFramePr>
        <p:xfrm>
          <a:off x="903723" y="4504267"/>
          <a:ext cx="3619639" cy="19743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42A6C0B-2FFC-044E-501D-B0C244472D2B}"/>
              </a:ext>
            </a:extLst>
          </p:cNvPr>
          <p:cNvSpPr txBox="1"/>
          <p:nvPr/>
        </p:nvSpPr>
        <p:spPr>
          <a:xfrm rot="16200000">
            <a:off x="444142" y="5242623"/>
            <a:ext cx="65755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/>
              <a:t>Millions</a:t>
            </a:r>
            <a:endParaRPr lang="en-US" sz="16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5CFFF0D-59E5-00C2-8ED4-B6BDA374AFA5}"/>
              </a:ext>
            </a:extLst>
          </p:cNvPr>
          <p:cNvSpPr/>
          <p:nvPr/>
        </p:nvSpPr>
        <p:spPr>
          <a:xfrm>
            <a:off x="4433813" y="4581727"/>
            <a:ext cx="1348921" cy="1748436"/>
          </a:xfrm>
          <a:prstGeom prst="rect">
            <a:avLst/>
          </a:prstGeom>
          <a:solidFill>
            <a:srgbClr val="E7EAF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tx2"/>
                </a:solidFill>
              </a:rPr>
              <a:t>Current</a:t>
            </a:r>
            <a:r>
              <a:rPr lang="en-US" sz="1400">
                <a:solidFill>
                  <a:schemeClr val="tx2"/>
                </a:solidFill>
              </a:rPr>
              <a:t> Net Debt / EBITDA: 3.01x</a:t>
            </a:r>
          </a:p>
          <a:p>
            <a:pPr algn="ctr"/>
            <a:endParaRPr lang="en-US" sz="1400">
              <a:solidFill>
                <a:schemeClr val="tx2"/>
              </a:solidFill>
            </a:endParaRPr>
          </a:p>
          <a:p>
            <a:pPr algn="ctr"/>
            <a:r>
              <a:rPr lang="en-US" sz="1400" b="1">
                <a:solidFill>
                  <a:schemeClr val="tx2"/>
                </a:solidFill>
              </a:rPr>
              <a:t>Exit</a:t>
            </a:r>
            <a:r>
              <a:rPr lang="en-US" sz="1400">
                <a:solidFill>
                  <a:schemeClr val="tx2"/>
                </a:solidFill>
              </a:rPr>
              <a:t> Net Debt / EBITDA: 1.6x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1" name="Chart 10">
                <a:extLst>
                  <a:ext uri="{FF2B5EF4-FFF2-40B4-BE49-F238E27FC236}">
                    <a16:creationId xmlns:a16="http://schemas.microsoft.com/office/drawing/2014/main" id="{C5B055A5-6521-2F9A-F2B8-E3972E97DE3E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230941623"/>
                  </p:ext>
                </p:extLst>
              </p:nvPr>
            </p:nvGraphicFramePr>
            <p:xfrm>
              <a:off x="6044344" y="4091616"/>
              <a:ext cx="6445971" cy="2387006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10"/>
              </a:graphicData>
            </a:graphic>
          </p:graphicFrame>
        </mc:Choice>
        <mc:Fallback xmlns="">
          <p:pic>
            <p:nvPicPr>
              <p:cNvPr id="11" name="Chart 10">
                <a:extLst>
                  <a:ext uri="{FF2B5EF4-FFF2-40B4-BE49-F238E27FC236}">
                    <a16:creationId xmlns:a16="http://schemas.microsoft.com/office/drawing/2014/main" id="{C5B055A5-6521-2F9A-F2B8-E3972E97DE3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044344" y="4091616"/>
                <a:ext cx="6445971" cy="2387006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Left Brace 11">
            <a:extLst>
              <a:ext uri="{FF2B5EF4-FFF2-40B4-BE49-F238E27FC236}">
                <a16:creationId xmlns:a16="http://schemas.microsoft.com/office/drawing/2014/main" id="{90784B86-1AC6-BE86-C110-AB712A46B17C}"/>
              </a:ext>
            </a:extLst>
          </p:cNvPr>
          <p:cNvSpPr/>
          <p:nvPr/>
        </p:nvSpPr>
        <p:spPr>
          <a:xfrm rot="10800000">
            <a:off x="8432799" y="4581726"/>
            <a:ext cx="645661" cy="156462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uble Bracket 12">
            <a:extLst>
              <a:ext uri="{FF2B5EF4-FFF2-40B4-BE49-F238E27FC236}">
                <a16:creationId xmlns:a16="http://schemas.microsoft.com/office/drawing/2014/main" id="{78F89A24-7271-4A73-3F27-B4A6C720D12D}"/>
              </a:ext>
            </a:extLst>
          </p:cNvPr>
          <p:cNvSpPr/>
          <p:nvPr/>
        </p:nvSpPr>
        <p:spPr>
          <a:xfrm>
            <a:off x="9156821" y="5096387"/>
            <a:ext cx="1450002" cy="492548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992F9F8-39F4-C830-07BC-6DF43FC86CB1}"/>
              </a:ext>
            </a:extLst>
          </p:cNvPr>
          <p:cNvSpPr txBox="1"/>
          <p:nvPr/>
        </p:nvSpPr>
        <p:spPr>
          <a:xfrm>
            <a:off x="8922056" y="5109403"/>
            <a:ext cx="18739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200" i="1"/>
              <a:t>Untapped growing potential</a:t>
            </a:r>
          </a:p>
        </p:txBody>
      </p:sp>
    </p:spTree>
    <p:extLst>
      <p:ext uri="{BB962C8B-B14F-4D97-AF65-F5344CB8AC3E}">
        <p14:creationId xmlns:p14="http://schemas.microsoft.com/office/powerpoint/2010/main" val="24841181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293AFA68-7434-B27C-5B10-9A8AF6B7AF5D}"/>
              </a:ext>
            </a:extLst>
          </p:cNvPr>
          <p:cNvSpPr txBox="1">
            <a:spLocks/>
          </p:cNvSpPr>
          <p:nvPr/>
        </p:nvSpPr>
        <p:spPr>
          <a:xfrm>
            <a:off x="530742" y="1156272"/>
            <a:ext cx="11362310" cy="71608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US"/>
              <a:t>The 3-Phase Value Creation Plan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85A2ED-4E49-313A-853F-7360C215253F}"/>
              </a:ext>
            </a:extLst>
          </p:cNvPr>
          <p:cNvSpPr txBox="1"/>
          <p:nvPr/>
        </p:nvSpPr>
        <p:spPr>
          <a:xfrm>
            <a:off x="447675" y="1763890"/>
            <a:ext cx="6109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From Cash-Flow Utility to Healthcare Intelligence Platform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AE3E8199-5EA9-1375-51C5-D3153B0165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769168"/>
              </p:ext>
            </p:extLst>
          </p:nvPr>
        </p:nvGraphicFramePr>
        <p:xfrm>
          <a:off x="530742" y="2638425"/>
          <a:ext cx="6701871" cy="790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 descr="Global Big Data In Healthcare by Application">
            <a:extLst>
              <a:ext uri="{FF2B5EF4-FFF2-40B4-BE49-F238E27FC236}">
                <a16:creationId xmlns:a16="http://schemas.microsoft.com/office/drawing/2014/main" id="{9BA4F49A-65A0-0B7F-59E8-53C8952C4F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2613" y="1232472"/>
            <a:ext cx="4511712" cy="2789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D77AA60D-D96B-2C19-7BCC-D1D831D9E2F6}"/>
              </a:ext>
            </a:extLst>
          </p:cNvPr>
          <p:cNvSpPr txBox="1"/>
          <p:nvPr/>
        </p:nvSpPr>
        <p:spPr>
          <a:xfrm>
            <a:off x="7232613" y="4215473"/>
            <a:ext cx="442864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/>
              <a:t>At scale, data becomes intelligence. Processing billions of healthcare transactions annually, CCSI has the scale to generate actionable insights. McKinsey estimates that clinical big data analytics alone could drive over </a:t>
            </a:r>
            <a:r>
              <a:rPr lang="en-US" b="1"/>
              <a:t>$300 billion in annual savings in the U.S. healthcare system</a:t>
            </a:r>
            <a:endParaRPr lang="en-US"/>
          </a:p>
        </p:txBody>
      </p:sp>
      <p:pic>
        <p:nvPicPr>
          <p:cNvPr id="4" name="Picture 3" descr="A diagram of a medical procedure&#10;&#10;AI-generated content may be incorrect.">
            <a:extLst>
              <a:ext uri="{FF2B5EF4-FFF2-40B4-BE49-F238E27FC236}">
                <a16:creationId xmlns:a16="http://schemas.microsoft.com/office/drawing/2014/main" id="{425A9178-4E27-BCEF-3302-DD3B2F92F95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0009" t="12862" r="11062" b="161"/>
          <a:stretch>
            <a:fillRect/>
          </a:stretch>
        </p:blipFill>
        <p:spPr>
          <a:xfrm>
            <a:off x="1289854" y="3620651"/>
            <a:ext cx="4425006" cy="2621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3196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E9F9540C-3B15-CFFF-8E73-91BBF3E4B88F}"/>
              </a:ext>
            </a:extLst>
          </p:cNvPr>
          <p:cNvSpPr txBox="1">
            <a:spLocks/>
          </p:cNvSpPr>
          <p:nvPr/>
        </p:nvSpPr>
        <p:spPr>
          <a:xfrm>
            <a:off x="530742" y="1184847"/>
            <a:ext cx="11362310" cy="71608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US"/>
              <a:t>CCSI Is Not a Fax Company. It’s a Network.</a:t>
            </a: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110F3205-F022-C0FF-2DF9-DCDD43DB5A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6600257"/>
              </p:ext>
            </p:extLst>
          </p:nvPr>
        </p:nvGraphicFramePr>
        <p:xfrm>
          <a:off x="660400" y="1788536"/>
          <a:ext cx="6673088" cy="45220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BB08AAC0-E3DD-D527-DA47-C7E2C1490A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7604031"/>
              </p:ext>
            </p:extLst>
          </p:nvPr>
        </p:nvGraphicFramePr>
        <p:xfrm>
          <a:off x="9524756" y="1360488"/>
          <a:ext cx="2368296" cy="22395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7F107BA2-2C83-4590-720A-CB59D01F7C8F}"/>
              </a:ext>
            </a:extLst>
          </p:cNvPr>
          <p:cNvSpPr txBox="1"/>
          <p:nvPr/>
        </p:nvSpPr>
        <p:spPr>
          <a:xfrm>
            <a:off x="7872411" y="1782684"/>
            <a:ext cx="2033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Workforce Transformation Overview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22E12F-6330-96C1-ACC9-C0BF755A506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517" y="6242593"/>
            <a:ext cx="1490133" cy="745067"/>
          </a:xfrm>
          <a:prstGeom prst="rect">
            <a:avLst/>
          </a:prstGeom>
        </p:spPr>
      </p:pic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55AF94CA-5C88-63A0-C55F-EA91935145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1491633"/>
              </p:ext>
            </p:extLst>
          </p:nvPr>
        </p:nvGraphicFramePr>
        <p:xfrm>
          <a:off x="7485558" y="3589844"/>
          <a:ext cx="4078396" cy="27344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pSp>
        <p:nvGrpSpPr>
          <p:cNvPr id="24" name="Group 23">
            <a:extLst>
              <a:ext uri="{FF2B5EF4-FFF2-40B4-BE49-F238E27FC236}">
                <a16:creationId xmlns:a16="http://schemas.microsoft.com/office/drawing/2014/main" id="{73FAE867-6BC8-3103-31CB-3C629DFCE139}"/>
              </a:ext>
            </a:extLst>
          </p:cNvPr>
          <p:cNvGrpSpPr/>
          <p:nvPr/>
        </p:nvGrpSpPr>
        <p:grpSpPr>
          <a:xfrm>
            <a:off x="7463146" y="2402808"/>
            <a:ext cx="2419869" cy="860244"/>
            <a:chOff x="7485558" y="2386182"/>
            <a:chExt cx="2419869" cy="86024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E87EA86-ADE4-EE02-BBB2-500065A9A77B}"/>
                </a:ext>
              </a:extLst>
            </p:cNvPr>
            <p:cNvSpPr txBox="1"/>
            <p:nvPr/>
          </p:nvSpPr>
          <p:spPr>
            <a:xfrm>
              <a:off x="7537130" y="2386182"/>
              <a:ext cx="2368297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lvl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EBITDA margin dips in </a:t>
              </a:r>
              <a:r>
                <a:rPr lang="en-US" altLang="en-US" sz="1200">
                  <a:latin typeface="Arial" panose="020B0604020202020204" pitchFamily="34" charset="0"/>
                </a:rPr>
                <a:t>‘</a:t>
              </a: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26–’27</a:t>
              </a:r>
            </a:p>
            <a:p>
              <a:pPr marR="0" lvl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Revenue steadily grows</a:t>
              </a:r>
            </a:p>
            <a:p>
              <a:pPr marR="0" lvl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IRR turns positive in 2028</a:t>
              </a:r>
            </a:p>
            <a:p>
              <a:pPr marR="0" lvl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lang="en-US" altLang="en-US" sz="1200">
                  <a:latin typeface="Arial" panose="020B0604020202020204" pitchFamily="34" charset="0"/>
                </a:rPr>
                <a:t>I</a:t>
              </a:r>
              <a:r>
                <a:rPr kumimoji="0" lang="en-US" altLang="en-US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rPr>
                <a:t>RR compounds to 33%+ by exit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61BA994-8A22-C08A-F9FB-CCD0157DD7D9}"/>
                </a:ext>
              </a:extLst>
            </p:cNvPr>
            <p:cNvSpPr/>
            <p:nvPr/>
          </p:nvSpPr>
          <p:spPr>
            <a:xfrm>
              <a:off x="7485558" y="2386182"/>
              <a:ext cx="2419869" cy="860244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725219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12C0A3-BAEF-216F-4CE9-C809A316C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2DFD915-F5B3-81A6-075C-C62366635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468" y="1016000"/>
            <a:ext cx="10515600" cy="716084"/>
          </a:xfrm>
        </p:spPr>
        <p:txBody>
          <a:bodyPr/>
          <a:lstStyle/>
          <a:p>
            <a:r>
              <a:rPr lang="en-US">
                <a:latin typeface="Georgia"/>
              </a:rPr>
              <a:t>Buyout Transition &amp; Incentive Alignment Plan </a:t>
            </a:r>
            <a:endParaRPr lang="en-US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F729F6A1-22C0-2D9A-AB7D-9522E0FDCE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0929487"/>
              </p:ext>
            </p:extLst>
          </p:nvPr>
        </p:nvGraphicFramePr>
        <p:xfrm>
          <a:off x="524936" y="2192216"/>
          <a:ext cx="11142128" cy="5249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090BC6A-23AD-4630-9579-B279ECC09D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2197446"/>
              </p:ext>
            </p:extLst>
          </p:nvPr>
        </p:nvGraphicFramePr>
        <p:xfrm>
          <a:off x="3270339" y="4096173"/>
          <a:ext cx="8345931" cy="19477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1977">
                  <a:extLst>
                    <a:ext uri="{9D8B030D-6E8A-4147-A177-3AD203B41FA5}">
                      <a16:colId xmlns:a16="http://schemas.microsoft.com/office/drawing/2014/main" val="2945673497"/>
                    </a:ext>
                  </a:extLst>
                </a:gridCol>
                <a:gridCol w="2781977">
                  <a:extLst>
                    <a:ext uri="{9D8B030D-6E8A-4147-A177-3AD203B41FA5}">
                      <a16:colId xmlns:a16="http://schemas.microsoft.com/office/drawing/2014/main" val="230798947"/>
                    </a:ext>
                  </a:extLst>
                </a:gridCol>
                <a:gridCol w="2781977">
                  <a:extLst>
                    <a:ext uri="{9D8B030D-6E8A-4147-A177-3AD203B41FA5}">
                      <a16:colId xmlns:a16="http://schemas.microsoft.com/office/drawing/2014/main" val="3456264911"/>
                    </a:ext>
                  </a:extLst>
                </a:gridCol>
              </a:tblGrid>
              <a:tr h="207946"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>
                          <a:effectLst/>
                        </a:rPr>
                        <a:t>Incentive Bucket</a:t>
                      </a:r>
                    </a:p>
                  </a:txBody>
                  <a:tcPr marL="22860" marR="22860" marT="15240" marB="1524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>
                          <a:effectLst/>
                        </a:rPr>
                        <a:t>What</a:t>
                      </a:r>
                    </a:p>
                  </a:txBody>
                  <a:tcPr marL="22860" marR="22860" marT="15240" marB="1524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en-US" sz="1600" b="1">
                          <a:effectLst/>
                        </a:rPr>
                        <a:t>Why</a:t>
                      </a:r>
                    </a:p>
                  </a:txBody>
                  <a:tcPr marL="22860" marR="22860" marT="15240" marB="15240" anchor="b"/>
                </a:tc>
                <a:extLst>
                  <a:ext uri="{0D108BD9-81ED-4DB2-BD59-A6C34878D82A}">
                    <a16:rowId xmlns:a16="http://schemas.microsoft.com/office/drawing/2014/main" val="730899451"/>
                  </a:ext>
                </a:extLst>
              </a:tr>
              <a:tr h="392786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 b="1">
                          <a:effectLst/>
                        </a:rPr>
                        <a:t>1. Retention (25%)</a:t>
                      </a:r>
                    </a:p>
                  </a:txBody>
                  <a:tcPr marL="22860" marR="22860" marT="15240" marB="15240" anchor="b"/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>
                          <a:effectLst/>
                        </a:rPr>
                        <a:t>Vests over 5 years.</a:t>
                      </a:r>
                    </a:p>
                  </a:txBody>
                  <a:tcPr marL="22860" marR="22860" marT="15240" marB="15240" anchor="b"/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>
                          <a:effectLst/>
                        </a:rPr>
                        <a:t>Ensures the CEO doesn't leave mid-turnaround.</a:t>
                      </a:r>
                    </a:p>
                  </a:txBody>
                  <a:tcPr marL="0" marR="0" marT="15240" marB="15240" anchor="b"/>
                </a:tc>
                <a:extLst>
                  <a:ext uri="{0D108BD9-81ED-4DB2-BD59-A6C34878D82A}">
                    <a16:rowId xmlns:a16="http://schemas.microsoft.com/office/drawing/2014/main" val="28679305"/>
                  </a:ext>
                </a:extLst>
              </a:tr>
              <a:tr h="577627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 b="1">
                          <a:effectLst/>
                        </a:rPr>
                        <a:t>2. Operations (25%)</a:t>
                      </a:r>
                    </a:p>
                  </a:txBody>
                  <a:tcPr marL="22860" marR="22860" marT="15240" marB="15240" anchor="b"/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>
                          <a:effectLst/>
                        </a:rPr>
                        <a:t>Vests on EBITDA targets.</a:t>
                      </a:r>
                    </a:p>
                  </a:txBody>
                  <a:tcPr marL="22860" marR="22860" marT="15240" marB="15240" anchor="b"/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>
                          <a:effectLst/>
                        </a:rPr>
                        <a:t>Rewards the "heavy lifting" of improving the business.</a:t>
                      </a:r>
                    </a:p>
                  </a:txBody>
                  <a:tcPr marL="0" marR="0" marT="15240" marB="15240" anchor="b"/>
                </a:tc>
                <a:extLst>
                  <a:ext uri="{0D108BD9-81ED-4DB2-BD59-A6C34878D82A}">
                    <a16:rowId xmlns:a16="http://schemas.microsoft.com/office/drawing/2014/main" val="1134453060"/>
                  </a:ext>
                </a:extLst>
              </a:tr>
              <a:tr h="577627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 b="1">
                          <a:effectLst/>
                        </a:rPr>
                        <a:t>3. Home Run (50%)</a:t>
                      </a:r>
                    </a:p>
                  </a:txBody>
                  <a:tcPr marL="22860" marR="22860" marT="15240" marB="15240" anchor="b"/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>
                          <a:effectLst/>
                        </a:rPr>
                        <a:t>Vests on Investor Returns.</a:t>
                      </a:r>
                    </a:p>
                  </a:txBody>
                  <a:tcPr marL="22860" marR="22860" marT="15240" marB="15240" anchor="b"/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600">
                          <a:effectLst/>
                        </a:rPr>
                        <a:t>Only pays out if the PE firm makes 2.0x–3.0x their money.</a:t>
                      </a:r>
                    </a:p>
                  </a:txBody>
                  <a:tcPr marL="0" marR="0" marT="15240" marB="15240" anchor="b"/>
                </a:tc>
                <a:extLst>
                  <a:ext uri="{0D108BD9-81ED-4DB2-BD59-A6C34878D82A}">
                    <a16:rowId xmlns:a16="http://schemas.microsoft.com/office/drawing/2014/main" val="2887569268"/>
                  </a:ext>
                </a:extLst>
              </a:tr>
            </a:tbl>
          </a:graphicData>
        </a:graphic>
      </p:graphicFrame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E08DA85F-4E4E-D92C-CFB4-85503CBBBF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6321107"/>
              </p:ext>
            </p:extLst>
          </p:nvPr>
        </p:nvGraphicFramePr>
        <p:xfrm>
          <a:off x="524936" y="3867773"/>
          <a:ext cx="2904067" cy="24045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5FFF8B8D-B5C2-A2F5-14A1-9A6C7AF0C55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517" y="6242593"/>
            <a:ext cx="1490133" cy="74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4442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15934-381F-F748-0D42-A0EE49D7A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CAFD60C-4A61-F109-3DED-3B8FD904D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943" y="996950"/>
            <a:ext cx="10515600" cy="716084"/>
          </a:xfrm>
        </p:spPr>
        <p:txBody>
          <a:bodyPr anchor="b">
            <a:normAutofit/>
          </a:bodyPr>
          <a:lstStyle/>
          <a:p>
            <a:r>
              <a:rPr lang="en-US"/>
              <a:t>Internal Rate of Return (IRR) Sensitivity Analysis</a:t>
            </a:r>
          </a:p>
        </p:txBody>
      </p:sp>
      <p:pic>
        <p:nvPicPr>
          <p:cNvPr id="30" name="Picture 29" descr="A group of blue squares with numbers&#10;&#10;AI-generated content may be incorrect.">
            <a:extLst>
              <a:ext uri="{FF2B5EF4-FFF2-40B4-BE49-F238E27FC236}">
                <a16:creationId xmlns:a16="http://schemas.microsoft.com/office/drawing/2014/main" id="{EA943795-6F6A-9FFB-FA1B-D2A9A19ED7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8" t="-178" r="2185" b="20"/>
          <a:stretch>
            <a:fillRect/>
          </a:stretch>
        </p:blipFill>
        <p:spPr>
          <a:xfrm>
            <a:off x="574318" y="2247664"/>
            <a:ext cx="10998752" cy="348021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5EECC5C-C2D0-6F79-C024-C5EB98B430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517" y="6242593"/>
            <a:ext cx="1490133" cy="74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5342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7E9F92-5751-9FA9-E667-53AB149DC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5FB0A5B-82ED-AD27-E3F2-D7A5306BC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468" y="1006475"/>
            <a:ext cx="10515600" cy="716084"/>
          </a:xfrm>
        </p:spPr>
        <p:txBody>
          <a:bodyPr anchor="b">
            <a:normAutofit/>
          </a:bodyPr>
          <a:lstStyle/>
          <a:p>
            <a:r>
              <a:rPr lang="en-US">
                <a:latin typeface="Georgia"/>
              </a:rPr>
              <a:t>Debt Structure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78FFD4A0-DA45-63AF-25E8-D9FE0E3D24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517" y="6242593"/>
            <a:ext cx="1490133" cy="745067"/>
          </a:xfrm>
          <a:prstGeom prst="rect">
            <a:avLst/>
          </a:prstGeom>
        </p:spPr>
      </p:pic>
      <p:sp>
        <p:nvSpPr>
          <p:cNvPr id="496" name="Rectangle: Rounded Corners 495">
            <a:extLst>
              <a:ext uri="{FF2B5EF4-FFF2-40B4-BE49-F238E27FC236}">
                <a16:creationId xmlns:a16="http://schemas.microsoft.com/office/drawing/2014/main" id="{E839D928-35C1-20A4-7AB7-CAB83ACD112E}"/>
              </a:ext>
            </a:extLst>
          </p:cNvPr>
          <p:cNvSpPr/>
          <p:nvPr/>
        </p:nvSpPr>
        <p:spPr>
          <a:xfrm>
            <a:off x="8042115" y="2278213"/>
            <a:ext cx="3486727" cy="75045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cs typeface="Arial"/>
              </a:rPr>
              <a:t>Moody’s Rating: B2</a:t>
            </a:r>
            <a:endParaRPr lang="en-US"/>
          </a:p>
        </p:txBody>
      </p:sp>
      <p:sp>
        <p:nvSpPr>
          <p:cNvPr id="498" name="Rectangle: Rounded Corners 497">
            <a:extLst>
              <a:ext uri="{FF2B5EF4-FFF2-40B4-BE49-F238E27FC236}">
                <a16:creationId xmlns:a16="http://schemas.microsoft.com/office/drawing/2014/main" id="{1D22ABDB-6E56-3DBA-7ACC-4B42A307D07B}"/>
              </a:ext>
            </a:extLst>
          </p:cNvPr>
          <p:cNvSpPr/>
          <p:nvPr/>
        </p:nvSpPr>
        <p:spPr>
          <a:xfrm>
            <a:off x="8042115" y="1393782"/>
            <a:ext cx="3486727" cy="75045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ea typeface="+mn-lt"/>
                <a:cs typeface="+mn-lt"/>
              </a:rPr>
              <a:t>S&amp;P / Fitch Rating: B</a:t>
            </a:r>
            <a:endParaRPr lang="en-US"/>
          </a:p>
        </p:txBody>
      </p:sp>
      <p:graphicFrame>
        <p:nvGraphicFramePr>
          <p:cNvPr id="721" name="Diagram 720">
            <a:extLst>
              <a:ext uri="{FF2B5EF4-FFF2-40B4-BE49-F238E27FC236}">
                <a16:creationId xmlns:a16="http://schemas.microsoft.com/office/drawing/2014/main" id="{87C1ABB2-93BC-0192-4C7D-D78566112C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0611050"/>
              </p:ext>
            </p:extLst>
          </p:nvPr>
        </p:nvGraphicFramePr>
        <p:xfrm>
          <a:off x="564648" y="717596"/>
          <a:ext cx="5520389" cy="365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E413A8AA-4AC5-D20A-80D1-E3278C3A7246}"/>
              </a:ext>
            </a:extLst>
          </p:cNvPr>
          <p:cNvGrpSpPr/>
          <p:nvPr/>
        </p:nvGrpSpPr>
        <p:grpSpPr>
          <a:xfrm>
            <a:off x="639740" y="2755604"/>
            <a:ext cx="10951485" cy="2495892"/>
            <a:chOff x="6582230" y="3074233"/>
            <a:chExt cx="5288565" cy="2207698"/>
          </a:xfrm>
        </p:grpSpPr>
        <p:graphicFrame>
          <p:nvGraphicFramePr>
            <p:cNvPr id="8" name="Chart 7">
              <a:extLst>
                <a:ext uri="{FF2B5EF4-FFF2-40B4-BE49-F238E27FC236}">
                  <a16:creationId xmlns:a16="http://schemas.microsoft.com/office/drawing/2014/main" id="{93C6DE4E-6939-A36C-F6F6-18218AD3F551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525957200"/>
                </p:ext>
              </p:extLst>
            </p:nvPr>
          </p:nvGraphicFramePr>
          <p:xfrm>
            <a:off x="6582230" y="3074233"/>
            <a:ext cx="5288565" cy="220769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C5C23EC-F3F8-E6E6-5F36-A5FD9584133A}"/>
                </a:ext>
              </a:extLst>
            </p:cNvPr>
            <p:cNvSpPr txBox="1"/>
            <p:nvPr/>
          </p:nvSpPr>
          <p:spPr>
            <a:xfrm rot="16200000">
              <a:off x="6295069" y="4141690"/>
              <a:ext cx="83593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/>
                <a:t>Millions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474C44E-274D-C8C0-4249-FC6C4F329555}"/>
                </a:ext>
              </a:extLst>
            </p:cNvPr>
            <p:cNvSpPr txBox="1"/>
            <p:nvPr/>
          </p:nvSpPr>
          <p:spPr>
            <a:xfrm>
              <a:off x="8717526" y="3453670"/>
              <a:ext cx="23604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chemeClr val="tx2"/>
                  </a:solidFill>
                </a:rPr>
                <a:t>Debt Paydown</a:t>
              </a:r>
            </a:p>
          </p:txBody>
        </p:sp>
      </p:grpSp>
      <p:pic>
        <p:nvPicPr>
          <p:cNvPr id="57" name="Picture 56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7BF59CF2-31C0-1BCF-62F4-AA4A5C133E34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43" t="1691" r="-88" b="287"/>
          <a:stretch>
            <a:fillRect/>
          </a:stretch>
        </p:blipFill>
        <p:spPr>
          <a:xfrm>
            <a:off x="558889" y="4658730"/>
            <a:ext cx="11029831" cy="1667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1470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6660E1-BA6F-74D7-3FDB-542220215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8BFFAC10-F22C-9C6B-9B4D-03AD02A0A7FD}"/>
              </a:ext>
            </a:extLst>
          </p:cNvPr>
          <p:cNvGraphicFramePr/>
          <p:nvPr/>
        </p:nvGraphicFramePr>
        <p:xfrm>
          <a:off x="198766" y="3489847"/>
          <a:ext cx="3903615" cy="2864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DA4DB73D-631A-0DED-911E-1BFBB2AB05EF}"/>
              </a:ext>
            </a:extLst>
          </p:cNvPr>
          <p:cNvGraphicFramePr>
            <a:graphicFrameLocks/>
          </p:cNvGraphicFramePr>
          <p:nvPr/>
        </p:nvGraphicFramePr>
        <p:xfrm>
          <a:off x="3689633" y="3903656"/>
          <a:ext cx="3902314" cy="24507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5D92C423-2C17-8DC8-D9C1-1A8D18BAB935}"/>
              </a:ext>
            </a:extLst>
          </p:cNvPr>
          <p:cNvSpPr txBox="1"/>
          <p:nvPr/>
        </p:nvSpPr>
        <p:spPr>
          <a:xfrm>
            <a:off x="1521888" y="4629795"/>
            <a:ext cx="125737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 b="1"/>
              <a:t>99.4% Locked</a:t>
            </a:r>
            <a:endParaRPr lang="en-US" sz="1600" b="1">
              <a:cs typeface="Arial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C73FD6EE-5067-FE9F-0D62-5947075982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934" y="6354390"/>
            <a:ext cx="279275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6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Source: Nasdaq Institutional Holdings, Bloomberg, Management Estimates.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6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07D8CA09-4D73-ADA7-62FA-3F57E59769C4}"/>
              </a:ext>
            </a:extLst>
          </p:cNvPr>
          <p:cNvGraphicFramePr>
            <a:graphicFrameLocks noGrp="1"/>
          </p:cNvGraphicFramePr>
          <p:nvPr/>
        </p:nvGraphicFramePr>
        <p:xfrm>
          <a:off x="648181" y="1915838"/>
          <a:ext cx="3041451" cy="17109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0206">
                  <a:extLst>
                    <a:ext uri="{9D8B030D-6E8A-4147-A177-3AD203B41FA5}">
                      <a16:colId xmlns:a16="http://schemas.microsoft.com/office/drawing/2014/main" val="4279014756"/>
                    </a:ext>
                  </a:extLst>
                </a:gridCol>
                <a:gridCol w="1113116">
                  <a:extLst>
                    <a:ext uri="{9D8B030D-6E8A-4147-A177-3AD203B41FA5}">
                      <a16:colId xmlns:a16="http://schemas.microsoft.com/office/drawing/2014/main" val="4128737151"/>
                    </a:ext>
                  </a:extLst>
                </a:gridCol>
                <a:gridCol w="758129">
                  <a:extLst>
                    <a:ext uri="{9D8B030D-6E8A-4147-A177-3AD203B41FA5}">
                      <a16:colId xmlns:a16="http://schemas.microsoft.com/office/drawing/2014/main" val="1725124222"/>
                    </a:ext>
                  </a:extLst>
                </a:gridCol>
              </a:tblGrid>
              <a:tr h="427737">
                <a:tc>
                  <a:txBody>
                    <a:bodyPr/>
                    <a:lstStyle/>
                    <a:p>
                      <a:r>
                        <a:rPr lang="en-US" sz="1100"/>
                        <a:t>Company</a:t>
                      </a:r>
                    </a:p>
                  </a:txBody>
                  <a:tcPr marL="100584" marR="100584"/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Shares Owned</a:t>
                      </a:r>
                    </a:p>
                  </a:txBody>
                  <a:tcPr marL="100584" marR="100584"/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%</a:t>
                      </a:r>
                    </a:p>
                  </a:txBody>
                  <a:tcPr marL="100584" marR="100584"/>
                </a:tc>
                <a:extLst>
                  <a:ext uri="{0D108BD9-81ED-4DB2-BD59-A6C34878D82A}">
                    <a16:rowId xmlns:a16="http://schemas.microsoft.com/office/drawing/2014/main" val="2124932075"/>
                  </a:ext>
                </a:extLst>
              </a:tr>
              <a:tr h="397184">
                <a:tc>
                  <a:txBody>
                    <a:bodyPr/>
                    <a:lstStyle/>
                    <a:p>
                      <a:r>
                        <a:rPr lang="en-US" sz="1000" b="1"/>
                        <a:t>Janus Henderson</a:t>
                      </a:r>
                    </a:p>
                  </a:txBody>
                  <a:tcPr marL="100584" marR="100584"/>
                </a:tc>
                <a:tc>
                  <a:txBody>
                    <a:bodyPr/>
                    <a:lstStyle/>
                    <a:p>
                      <a:r>
                        <a:rPr lang="en-US" sz="1000" b="1"/>
                        <a:t>2,476,328</a:t>
                      </a:r>
                    </a:p>
                  </a:txBody>
                  <a:tcPr marL="100584" marR="100584"/>
                </a:tc>
                <a:tc>
                  <a:txBody>
                    <a:bodyPr/>
                    <a:lstStyle/>
                    <a:p>
                      <a:r>
                        <a:rPr lang="en-US" sz="1000" b="1"/>
                        <a:t>13.03%</a:t>
                      </a:r>
                    </a:p>
                  </a:txBody>
                  <a:tcPr marL="100584" marR="100584"/>
                </a:tc>
                <a:extLst>
                  <a:ext uri="{0D108BD9-81ED-4DB2-BD59-A6C34878D82A}">
                    <a16:rowId xmlns:a16="http://schemas.microsoft.com/office/drawing/2014/main" val="683482984"/>
                  </a:ext>
                </a:extLst>
              </a:tr>
              <a:tr h="397184">
                <a:tc>
                  <a:txBody>
                    <a:bodyPr/>
                    <a:lstStyle/>
                    <a:p>
                      <a:r>
                        <a:rPr lang="en-US" sz="1000" b="1"/>
                        <a:t>The Vanguard Group</a:t>
                      </a:r>
                    </a:p>
                  </a:txBody>
                  <a:tcPr marL="100584" marR="100584"/>
                </a:tc>
                <a:tc>
                  <a:txBody>
                    <a:bodyPr/>
                    <a:lstStyle/>
                    <a:p>
                      <a:r>
                        <a:rPr lang="en-US" sz="1000" b="1"/>
                        <a:t>1,647,550</a:t>
                      </a:r>
                    </a:p>
                  </a:txBody>
                  <a:tcPr marL="100584" marR="100584"/>
                </a:tc>
                <a:tc>
                  <a:txBody>
                    <a:bodyPr/>
                    <a:lstStyle/>
                    <a:p>
                      <a:r>
                        <a:rPr lang="en-US" sz="1000" b="1"/>
                        <a:t>8.69%</a:t>
                      </a:r>
                    </a:p>
                  </a:txBody>
                  <a:tcPr marL="100584" marR="100584"/>
                </a:tc>
                <a:extLst>
                  <a:ext uri="{0D108BD9-81ED-4DB2-BD59-A6C34878D82A}">
                    <a16:rowId xmlns:a16="http://schemas.microsoft.com/office/drawing/2014/main" val="2166940688"/>
                  </a:ext>
                </a:extLst>
              </a:tr>
              <a:tr h="244421">
                <a:tc>
                  <a:txBody>
                    <a:bodyPr/>
                    <a:lstStyle/>
                    <a:p>
                      <a:r>
                        <a:rPr lang="en-US" sz="1000" b="1"/>
                        <a:t>BlackRock</a:t>
                      </a:r>
                    </a:p>
                  </a:txBody>
                  <a:tcPr marL="100584" marR="100584"/>
                </a:tc>
                <a:tc>
                  <a:txBody>
                    <a:bodyPr/>
                    <a:lstStyle/>
                    <a:p>
                      <a:r>
                        <a:rPr lang="en-US" sz="1000" b="1"/>
                        <a:t>1,382,137</a:t>
                      </a:r>
                    </a:p>
                  </a:txBody>
                  <a:tcPr marL="100584" marR="100584"/>
                </a:tc>
                <a:tc>
                  <a:txBody>
                    <a:bodyPr/>
                    <a:lstStyle/>
                    <a:p>
                      <a:r>
                        <a:rPr lang="en-US" sz="1000" b="1"/>
                        <a:t>7.29%</a:t>
                      </a:r>
                    </a:p>
                  </a:txBody>
                  <a:tcPr marL="100584" marR="100584"/>
                </a:tc>
                <a:extLst>
                  <a:ext uri="{0D108BD9-81ED-4DB2-BD59-A6C34878D82A}">
                    <a16:rowId xmlns:a16="http://schemas.microsoft.com/office/drawing/2014/main" val="1476821584"/>
                  </a:ext>
                </a:extLst>
              </a:tr>
              <a:tr h="244421">
                <a:tc>
                  <a:txBody>
                    <a:bodyPr/>
                    <a:lstStyle/>
                    <a:p>
                      <a:r>
                        <a:rPr lang="en-US" sz="1000" b="1"/>
                        <a:t>Gates Capital</a:t>
                      </a:r>
                    </a:p>
                  </a:txBody>
                  <a:tcPr marL="100584" marR="100584"/>
                </a:tc>
                <a:tc>
                  <a:txBody>
                    <a:bodyPr/>
                    <a:lstStyle/>
                    <a:p>
                      <a:r>
                        <a:rPr lang="en-US" sz="1000" b="1"/>
                        <a:t>1,371,014</a:t>
                      </a:r>
                    </a:p>
                  </a:txBody>
                  <a:tcPr marL="100584" marR="100584"/>
                </a:tc>
                <a:tc>
                  <a:txBody>
                    <a:bodyPr/>
                    <a:lstStyle/>
                    <a:p>
                      <a:r>
                        <a:rPr lang="en-US" sz="1000" b="1"/>
                        <a:t>7.22%</a:t>
                      </a:r>
                    </a:p>
                  </a:txBody>
                  <a:tcPr marL="100584" marR="100584"/>
                </a:tc>
                <a:extLst>
                  <a:ext uri="{0D108BD9-81ED-4DB2-BD59-A6C34878D82A}">
                    <a16:rowId xmlns:a16="http://schemas.microsoft.com/office/drawing/2014/main" val="2484493349"/>
                  </a:ext>
                </a:extLst>
              </a:tr>
            </a:tbl>
          </a:graphicData>
        </a:graphic>
      </p:graphicFrame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3BA5D9D3-4579-A994-A02D-0E0BAB8E0800}"/>
              </a:ext>
            </a:extLst>
          </p:cNvPr>
          <p:cNvGraphicFramePr/>
          <p:nvPr/>
        </p:nvGraphicFramePr>
        <p:xfrm>
          <a:off x="8067751" y="1777204"/>
          <a:ext cx="3265121" cy="3963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9502646F-1F33-9496-B172-87AE51E83C59}"/>
              </a:ext>
            </a:extLst>
          </p:cNvPr>
          <p:cNvGraphicFramePr/>
          <p:nvPr/>
        </p:nvGraphicFramePr>
        <p:xfrm>
          <a:off x="7749154" y="1777205"/>
          <a:ext cx="3902314" cy="4854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3741EB85-735F-F06B-A5E3-CA56899BF876}"/>
              </a:ext>
            </a:extLst>
          </p:cNvPr>
          <p:cNvGraphicFramePr/>
          <p:nvPr/>
        </p:nvGraphicFramePr>
        <p:xfrm>
          <a:off x="3805906" y="2265503"/>
          <a:ext cx="3903615" cy="1493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9D3F5F77-DE0A-C341-C0D5-B34409F224CA}"/>
              </a:ext>
            </a:extLst>
          </p:cNvPr>
          <p:cNvSpPr txBox="1"/>
          <p:nvPr/>
        </p:nvSpPr>
        <p:spPr>
          <a:xfrm>
            <a:off x="4337297" y="1915838"/>
            <a:ext cx="613263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/>
              <a:t>Insider Ownership (DEF 14A)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EDEEC49-371C-28B4-DE7A-AF223BF6FF9D}"/>
              </a:ext>
            </a:extLst>
          </p:cNvPr>
          <p:cNvSpPr txBox="1"/>
          <p:nvPr/>
        </p:nvSpPr>
        <p:spPr>
          <a:xfrm>
            <a:off x="4260027" y="3852550"/>
            <a:ext cx="314358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800" b="1" i="0" u="none" strike="noStrike" kern="1200" baseline="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pPr>
            <a:r>
              <a:rPr lang="en-US" sz="1600" b="1">
                <a:solidFill>
                  <a:schemeClr val="tx1"/>
                </a:solidFill>
              </a:rPr>
              <a:t>Forward Looking</a:t>
            </a:r>
            <a:r>
              <a:rPr lang="en-US" sz="1600" b="1" baseline="0">
                <a:solidFill>
                  <a:schemeClr val="tx1"/>
                </a:solidFill>
              </a:rPr>
              <a:t> </a:t>
            </a:r>
            <a:r>
              <a:rPr lang="en-US" sz="1600" b="1">
                <a:solidFill>
                  <a:schemeClr val="tx1"/>
                </a:solidFill>
              </a:rPr>
              <a:t>Volume Trend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89C6B758-4423-23E6-8551-1DB6E99623B6}"/>
                  </a:ext>
                </a:extLst>
              </p14:cNvPr>
              <p14:cNvContentPartPr/>
              <p14:nvPr/>
            </p14:nvContentPartPr>
            <p14:xfrm>
              <a:off x="5961840" y="4821792"/>
              <a:ext cx="360" cy="36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89C6B758-4423-23E6-8551-1DB6E99623B6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925840" y="4785792"/>
                <a:ext cx="72000" cy="72000"/>
              </a:xfrm>
              <a:prstGeom prst="rect">
                <a:avLst/>
              </a:prstGeom>
            </p:spPr>
          </p:pic>
        </mc:Fallback>
      </mc:AlternateContent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A6489F54-F520-40E6-656D-E0AFC70D748D}"/>
              </a:ext>
            </a:extLst>
          </p:cNvPr>
          <p:cNvCxnSpPr>
            <a:cxnSpLocks/>
          </p:cNvCxnSpPr>
          <p:nvPr/>
        </p:nvCxnSpPr>
        <p:spPr>
          <a:xfrm flipH="1">
            <a:off x="5370879" y="4814017"/>
            <a:ext cx="576382" cy="4097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Double Bracket 39">
            <a:extLst>
              <a:ext uri="{FF2B5EF4-FFF2-40B4-BE49-F238E27FC236}">
                <a16:creationId xmlns:a16="http://schemas.microsoft.com/office/drawing/2014/main" id="{D5E3592D-1872-8D82-4CF7-FA2B785E3B59}"/>
              </a:ext>
            </a:extLst>
          </p:cNvPr>
          <p:cNvSpPr/>
          <p:nvPr/>
        </p:nvSpPr>
        <p:spPr>
          <a:xfrm>
            <a:off x="4962178" y="5278914"/>
            <a:ext cx="696158" cy="342561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2735B8B-230F-C2D9-43B7-AECAC26AA520}"/>
              </a:ext>
            </a:extLst>
          </p:cNvPr>
          <p:cNvSpPr txBox="1"/>
          <p:nvPr/>
        </p:nvSpPr>
        <p:spPr>
          <a:xfrm>
            <a:off x="4937954" y="5339272"/>
            <a:ext cx="83100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800" i="1"/>
              <a:t>We are here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D7E9E976-A525-B570-B298-6F169BA63738}"/>
              </a:ext>
            </a:extLst>
          </p:cNvPr>
          <p:cNvSpPr txBox="1">
            <a:spLocks/>
          </p:cNvSpPr>
          <p:nvPr/>
        </p:nvSpPr>
        <p:spPr>
          <a:xfrm>
            <a:off x="540532" y="1134910"/>
            <a:ext cx="11362310" cy="71608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US"/>
              <a:t>Ownership Rationale &amp; Transaction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AF33EC-6863-FCF1-00D4-15DF6311A19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517" y="6242593"/>
            <a:ext cx="1490133" cy="74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911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08E100-B271-2707-8890-CED3AB8B9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" name="Picture 695" descr="A map of the world&#10;&#10;AI-generated content may be incorrect.">
            <a:extLst>
              <a:ext uri="{FF2B5EF4-FFF2-40B4-BE49-F238E27FC236}">
                <a16:creationId xmlns:a16="http://schemas.microsoft.com/office/drawing/2014/main" id="{C5C71EBA-3B9A-A3C5-8F33-B82D431013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171" r="3374" b="11492"/>
          <a:stretch>
            <a:fillRect/>
          </a:stretch>
        </p:blipFill>
        <p:spPr>
          <a:xfrm>
            <a:off x="578707" y="3480878"/>
            <a:ext cx="4564852" cy="2589632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653E032-6FCA-F939-FBC5-C296A0E503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0064046"/>
              </p:ext>
            </p:extLst>
          </p:nvPr>
        </p:nvGraphicFramePr>
        <p:xfrm>
          <a:off x="5505497" y="1152841"/>
          <a:ext cx="6122220" cy="20847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0555">
                  <a:extLst>
                    <a:ext uri="{9D8B030D-6E8A-4147-A177-3AD203B41FA5}">
                      <a16:colId xmlns:a16="http://schemas.microsoft.com/office/drawing/2014/main" val="2939003861"/>
                    </a:ext>
                  </a:extLst>
                </a:gridCol>
                <a:gridCol w="1530555">
                  <a:extLst>
                    <a:ext uri="{9D8B030D-6E8A-4147-A177-3AD203B41FA5}">
                      <a16:colId xmlns:a16="http://schemas.microsoft.com/office/drawing/2014/main" val="2706365241"/>
                    </a:ext>
                  </a:extLst>
                </a:gridCol>
                <a:gridCol w="1530555">
                  <a:extLst>
                    <a:ext uri="{9D8B030D-6E8A-4147-A177-3AD203B41FA5}">
                      <a16:colId xmlns:a16="http://schemas.microsoft.com/office/drawing/2014/main" val="2511761954"/>
                    </a:ext>
                  </a:extLst>
                </a:gridCol>
                <a:gridCol w="1530555">
                  <a:extLst>
                    <a:ext uri="{9D8B030D-6E8A-4147-A177-3AD203B41FA5}">
                      <a16:colId xmlns:a16="http://schemas.microsoft.com/office/drawing/2014/main" val="1120737136"/>
                    </a:ext>
                  </a:extLst>
                </a:gridCol>
              </a:tblGrid>
              <a:tr h="402283">
                <a:tc>
                  <a:txBody>
                    <a:bodyPr/>
                    <a:lstStyle/>
                    <a:p>
                      <a:r>
                        <a:rPr lang="en-US" b="1"/>
                        <a:t>Market Cap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/>
                        <a:t>Enterprise Value (EV)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/>
                        <a:t>P/E Ratio (TTM)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/>
                        <a:t>Revenue (TTM)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810142"/>
                  </a:ext>
                </a:extLst>
              </a:tr>
              <a:tr h="402283">
                <a:tc>
                  <a:txBody>
                    <a:bodyPr/>
                    <a:lstStyle/>
                    <a:p>
                      <a:r>
                        <a:rPr lang="en-US"/>
                        <a:t>~$513 M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~$1.04 B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~6.07x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~$350 M</a:t>
                      </a:r>
                      <a:endParaRPr lang="en-US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6999745"/>
                  </a:ext>
                </a:extLst>
              </a:tr>
              <a:tr h="402283">
                <a:tc>
                  <a:txBody>
                    <a:bodyPr/>
                    <a:lstStyle/>
                    <a:p>
                      <a:r>
                        <a:rPr lang="en-US" b="1">
                          <a:solidFill>
                            <a:schemeClr val="bg1"/>
                          </a:solidFill>
                        </a:rPr>
                        <a:t>Net Income (TTM)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>
                          <a:solidFill>
                            <a:schemeClr val="bg1"/>
                          </a:solidFill>
                        </a:rPr>
                        <a:t>EBITDA (TTM)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>
                          <a:solidFill>
                            <a:schemeClr val="bg1"/>
                          </a:solidFill>
                        </a:rPr>
                        <a:t>EBITDA Margin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>
                          <a:solidFill>
                            <a:schemeClr val="bg1"/>
                          </a:solidFill>
                        </a:rPr>
                        <a:t>Net Margin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3978362"/>
                  </a:ext>
                </a:extLst>
              </a:tr>
              <a:tr h="402283">
                <a:tc>
                  <a:txBody>
                    <a:bodyPr/>
                    <a:lstStyle/>
                    <a:p>
                      <a:r>
                        <a:rPr lang="en-US"/>
                        <a:t>~$84 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~$187 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~48–50%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~23–25%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5047434"/>
                  </a:ext>
                </a:extLst>
              </a:tr>
            </a:tbl>
          </a:graphicData>
        </a:graphic>
      </p:graphicFrame>
      <p:pic>
        <p:nvPicPr>
          <p:cNvPr id="645" name="Picture 644" descr="A graph with blue line&#10;&#10;AI-generated content may be incorrect.">
            <a:extLst>
              <a:ext uri="{FF2B5EF4-FFF2-40B4-BE49-F238E27FC236}">
                <a16:creationId xmlns:a16="http://schemas.microsoft.com/office/drawing/2014/main" id="{FF994178-6758-751C-0837-B250FB269FD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139" b="224"/>
          <a:stretch>
            <a:fillRect/>
          </a:stretch>
        </p:blipFill>
        <p:spPr>
          <a:xfrm>
            <a:off x="5172122" y="4472634"/>
            <a:ext cx="6455595" cy="1864534"/>
          </a:xfrm>
          <a:prstGeom prst="rect">
            <a:avLst/>
          </a:prstGeom>
        </p:spPr>
      </p:pic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2876624E-232E-636C-A2DB-A9CB3C6197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9935155"/>
              </p:ext>
            </p:extLst>
          </p:nvPr>
        </p:nvGraphicFramePr>
        <p:xfrm>
          <a:off x="5392629" y="3687691"/>
          <a:ext cx="6014579" cy="6649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4" name="TextBox 43">
            <a:extLst>
              <a:ext uri="{FF2B5EF4-FFF2-40B4-BE49-F238E27FC236}">
                <a16:creationId xmlns:a16="http://schemas.microsoft.com/office/drawing/2014/main" id="{8B02A810-0F8F-AAE3-DF76-B08DE5614662}"/>
              </a:ext>
            </a:extLst>
          </p:cNvPr>
          <p:cNvSpPr txBox="1"/>
          <p:nvPr/>
        </p:nvSpPr>
        <p:spPr>
          <a:xfrm>
            <a:off x="1575151" y="6066201"/>
            <a:ext cx="2571964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" i="1">
                <a:ea typeface="+mn-lt"/>
                <a:cs typeface="+mn-lt"/>
              </a:rPr>
              <a:t>*Note: Shading reflects relative market penetration by region, not absolute customer presence</a:t>
            </a:r>
            <a:endParaRPr lang="en-US" sz="600" i="1"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23DF634-EB0C-E164-126A-EB862F9FBA41}"/>
              </a:ext>
            </a:extLst>
          </p:cNvPr>
          <p:cNvSpPr txBox="1"/>
          <p:nvPr/>
        </p:nvSpPr>
        <p:spPr>
          <a:xfrm>
            <a:off x="544498" y="1195442"/>
            <a:ext cx="463327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>
                <a:latin typeface="+mj-lt"/>
                <a:cs typeface="Times New Roman" panose="02020603050405020304" pitchFamily="18" charset="0"/>
              </a:rPr>
              <a:t>World leader in </a:t>
            </a:r>
            <a:r>
              <a:rPr lang="en-US" b="1">
                <a:latin typeface="+mj-lt"/>
                <a:cs typeface="Times New Roman" panose="02020603050405020304" pitchFamily="18" charset="0"/>
              </a:rPr>
              <a:t>secure cloud fax and digital communication</a:t>
            </a:r>
            <a:r>
              <a:rPr lang="en-US">
                <a:latin typeface="+mj-lt"/>
                <a:cs typeface="Times New Roman" panose="02020603050405020304" pitchFamily="18" charset="0"/>
              </a:rPr>
              <a:t> providers.  </a:t>
            </a:r>
          </a:p>
          <a:p>
            <a:pPr fontAlgn="base"/>
            <a:endParaRPr lang="en-US">
              <a:latin typeface="+mj-lt"/>
              <a:cs typeface="Times New Roman" panose="02020603050405020304" pitchFamily="18" charset="0"/>
            </a:endParaRPr>
          </a:p>
          <a:p>
            <a:pPr fontAlgn="base"/>
            <a:r>
              <a:rPr lang="en-US">
                <a:latin typeface="+mj-lt"/>
                <a:cs typeface="Times New Roman" panose="02020603050405020304" pitchFamily="18" charset="0"/>
              </a:rPr>
              <a:t>Consensus serves ~800,000 customers in ~46 countries across regulated industries (healthcare, government, financial services, legal, education, etc.) with a scalable SaaS platform. </a:t>
            </a:r>
            <a:r>
              <a:rPr lang="en-US"/>
              <a:t> </a:t>
            </a:r>
          </a:p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3DB895-05B0-9B87-0A58-7BBFAA73B9A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517" y="6242593"/>
            <a:ext cx="1490133" cy="74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8243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74EB0-3E33-1ED2-5404-3F9A1E0AF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ED18AF6-DEDE-76CC-4435-1EF241201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468" y="1025525"/>
            <a:ext cx="10515600" cy="716084"/>
          </a:xfrm>
        </p:spPr>
        <p:txBody>
          <a:bodyPr/>
          <a:lstStyle/>
          <a:p>
            <a:r>
              <a:rPr lang="en-US">
                <a:latin typeface="Georgia"/>
              </a:rPr>
              <a:t>Precedent Transactions</a:t>
            </a:r>
            <a:endParaRPr lang="en-US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EF59302-18E1-61A9-999C-E78EB3FEB1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639846"/>
              </p:ext>
            </p:extLst>
          </p:nvPr>
        </p:nvGraphicFramePr>
        <p:xfrm>
          <a:off x="569468" y="2375437"/>
          <a:ext cx="7262199" cy="36274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372">
                  <a:extLst>
                    <a:ext uri="{9D8B030D-6E8A-4147-A177-3AD203B41FA5}">
                      <a16:colId xmlns:a16="http://schemas.microsoft.com/office/drawing/2014/main" val="3053533306"/>
                    </a:ext>
                  </a:extLst>
                </a:gridCol>
                <a:gridCol w="1922280">
                  <a:extLst>
                    <a:ext uri="{9D8B030D-6E8A-4147-A177-3AD203B41FA5}">
                      <a16:colId xmlns:a16="http://schemas.microsoft.com/office/drawing/2014/main" val="2144991657"/>
                    </a:ext>
                  </a:extLst>
                </a:gridCol>
                <a:gridCol w="1291667">
                  <a:extLst>
                    <a:ext uri="{9D8B030D-6E8A-4147-A177-3AD203B41FA5}">
                      <a16:colId xmlns:a16="http://schemas.microsoft.com/office/drawing/2014/main" val="2530643401"/>
                    </a:ext>
                  </a:extLst>
                </a:gridCol>
                <a:gridCol w="1003094">
                  <a:extLst>
                    <a:ext uri="{9D8B030D-6E8A-4147-A177-3AD203B41FA5}">
                      <a16:colId xmlns:a16="http://schemas.microsoft.com/office/drawing/2014/main" val="1716435560"/>
                    </a:ext>
                  </a:extLst>
                </a:gridCol>
                <a:gridCol w="1444786">
                  <a:extLst>
                    <a:ext uri="{9D8B030D-6E8A-4147-A177-3AD203B41FA5}">
                      <a16:colId xmlns:a16="http://schemas.microsoft.com/office/drawing/2014/main" val="2787501292"/>
                    </a:ext>
                  </a:extLst>
                </a:gridCol>
              </a:tblGrid>
              <a:tr h="555673"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chemeClr val="bg1"/>
                          </a:solidFill>
                        </a:rPr>
                        <a:t>Target Company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1">
                          <a:solidFill>
                            <a:schemeClr val="accent1"/>
                          </a:solidFill>
                        </a:rPr>
                        <a:t>Cerner</a:t>
                      </a:r>
                    </a:p>
                  </a:txBody>
                  <a:tcPr>
                    <a:solidFill>
                      <a:srgbClr val="E7EA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1">
                          <a:solidFill>
                            <a:schemeClr val="accent1"/>
                          </a:solidFill>
                        </a:rPr>
                        <a:t>Change Healthcare</a:t>
                      </a:r>
                    </a:p>
                  </a:txBody>
                  <a:tcPr>
                    <a:solidFill>
                      <a:srgbClr val="E7EA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1">
                          <a:solidFill>
                            <a:schemeClr val="accent1"/>
                          </a:solidFill>
                        </a:rPr>
                        <a:t>Nuance</a:t>
                      </a:r>
                    </a:p>
                  </a:txBody>
                  <a:tcPr>
                    <a:solidFill>
                      <a:srgbClr val="E7EA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1" err="1">
                          <a:solidFill>
                            <a:schemeClr val="accent1"/>
                          </a:solidFill>
                        </a:rPr>
                        <a:t>Intermedix</a:t>
                      </a:r>
                      <a:endParaRPr lang="en-US" sz="1400" b="0" i="1">
                        <a:solidFill>
                          <a:schemeClr val="accent1"/>
                        </a:solidFill>
                      </a:endParaRPr>
                    </a:p>
                  </a:txBody>
                  <a:tcPr>
                    <a:solidFill>
                      <a:srgbClr val="E7EA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7508318"/>
                  </a:ext>
                </a:extLst>
              </a:tr>
              <a:tr h="491112"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chemeClr val="bg1"/>
                          </a:solidFill>
                        </a:rPr>
                        <a:t>Acquirer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1">
                          <a:solidFill>
                            <a:schemeClr val="accent1"/>
                          </a:solidFill>
                        </a:rPr>
                        <a:t>Oracle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1">
                          <a:solidFill>
                            <a:schemeClr val="accent1"/>
                          </a:solidFill>
                        </a:rPr>
                        <a:t>Optum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1">
                          <a:solidFill>
                            <a:schemeClr val="accent1"/>
                          </a:solidFill>
                        </a:rPr>
                        <a:t>Microsoft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1">
                          <a:solidFill>
                            <a:schemeClr val="accent1"/>
                          </a:solidFill>
                        </a:rPr>
                        <a:t>R1 RCM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8627048"/>
                  </a:ext>
                </a:extLst>
              </a:tr>
              <a:tr h="1278221"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chemeClr val="bg1"/>
                          </a:solidFill>
                        </a:rPr>
                        <a:t>Logic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1">
                          <a:solidFill>
                            <a:schemeClr val="accent1"/>
                          </a:solidFill>
                        </a:rPr>
                        <a:t>Network &amp; System Interoperability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1">
                          <a:solidFill>
                            <a:schemeClr val="accent1"/>
                          </a:solidFill>
                        </a:rPr>
                        <a:t>Intelligence &amp; Workflow Integration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1">
                          <a:solidFill>
                            <a:schemeClr val="accent1"/>
                          </a:solidFill>
                        </a:rPr>
                        <a:t>Unstructured Data Transition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1">
                          <a:solidFill>
                            <a:schemeClr val="accent1"/>
                          </a:solidFill>
                        </a:rPr>
                        <a:t>Business Intelligence Pivot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9840057"/>
                  </a:ext>
                </a:extLst>
              </a:tr>
              <a:tr h="762016"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chemeClr val="bg1"/>
                          </a:solidFill>
                        </a:rPr>
                        <a:t>Enterprise Value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1">
                          <a:solidFill>
                            <a:schemeClr val="accent1"/>
                          </a:solidFill>
                        </a:rPr>
                        <a:t>$28.3B (Jun-22)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1">
                          <a:solidFill>
                            <a:schemeClr val="accent1"/>
                          </a:solidFill>
                        </a:rPr>
                        <a:t>$13.0B (Oct-22)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1">
                          <a:solidFill>
                            <a:schemeClr val="accent1"/>
                          </a:solidFill>
                        </a:rPr>
                        <a:t>$19.7B (Mar-22)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1">
                          <a:solidFill>
                            <a:schemeClr val="accent1"/>
                          </a:solidFill>
                        </a:rPr>
                        <a:t>$0.5B (Apr-18)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3952784"/>
                  </a:ext>
                </a:extLst>
              </a:tr>
              <a:tr h="540409">
                <a:tc>
                  <a:txBody>
                    <a:bodyPr/>
                    <a:lstStyle/>
                    <a:p>
                      <a:r>
                        <a:rPr lang="en-US" sz="1400" b="1">
                          <a:solidFill>
                            <a:schemeClr val="bg1"/>
                          </a:solidFill>
                        </a:rPr>
                        <a:t>EV / EBITDA (or Rev)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i="1">
                          <a:solidFill>
                            <a:schemeClr val="accent1"/>
                          </a:solidFill>
                        </a:rPr>
                        <a:t>~20.0x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i="1">
                          <a:solidFill>
                            <a:schemeClr val="accent1"/>
                          </a:solidFill>
                        </a:rPr>
                        <a:t>~18.0x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i="1">
                          <a:solidFill>
                            <a:schemeClr val="accent1"/>
                          </a:solidFill>
                        </a:rPr>
                        <a:t>~14.0x (Rev)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i="1">
                          <a:solidFill>
                            <a:schemeClr val="accent1"/>
                          </a:solidFill>
                        </a:rPr>
                        <a:t>~15.0x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6816601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CBB59F9F-9E34-50DC-FF33-949D866212DD}"/>
              </a:ext>
            </a:extLst>
          </p:cNvPr>
          <p:cNvSpPr txBox="1"/>
          <p:nvPr/>
        </p:nvSpPr>
        <p:spPr>
          <a:xfrm>
            <a:off x="569468" y="1797158"/>
            <a:ext cx="75758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/>
              <a:t>Market Premiums for Healthcare Intelligence Platforms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EBCFD2F-ED86-BAFA-AE5D-A4153B04B6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3693624"/>
              </p:ext>
            </p:extLst>
          </p:nvPr>
        </p:nvGraphicFramePr>
        <p:xfrm>
          <a:off x="7991475" y="2380206"/>
          <a:ext cx="3631056" cy="35252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0352">
                  <a:extLst>
                    <a:ext uri="{9D8B030D-6E8A-4147-A177-3AD203B41FA5}">
                      <a16:colId xmlns:a16="http://schemas.microsoft.com/office/drawing/2014/main" val="3218674205"/>
                    </a:ext>
                  </a:extLst>
                </a:gridCol>
                <a:gridCol w="1210352">
                  <a:extLst>
                    <a:ext uri="{9D8B030D-6E8A-4147-A177-3AD203B41FA5}">
                      <a16:colId xmlns:a16="http://schemas.microsoft.com/office/drawing/2014/main" val="3940392806"/>
                    </a:ext>
                  </a:extLst>
                </a:gridCol>
                <a:gridCol w="1210352">
                  <a:extLst>
                    <a:ext uri="{9D8B030D-6E8A-4147-A177-3AD203B41FA5}">
                      <a16:colId xmlns:a16="http://schemas.microsoft.com/office/drawing/2014/main" val="520967706"/>
                    </a:ext>
                  </a:extLst>
                </a:gridCol>
              </a:tblGrid>
              <a:tr h="2022459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Industry Peer Group</a:t>
                      </a:r>
                    </a:p>
                  </a:txBody>
                  <a:tcPr marL="22860" marR="22860" marT="15240" marB="1524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800" b="0">
                          <a:solidFill>
                            <a:schemeClr val="tx2"/>
                          </a:solidFill>
                          <a:effectLst/>
                        </a:rPr>
                        <a:t>Legacy Telecom / Managed Services</a:t>
                      </a:r>
                    </a:p>
                  </a:txBody>
                  <a:tcPr marL="22860" marR="22860" marT="15240" marB="1524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800" b="0">
                          <a:solidFill>
                            <a:schemeClr val="tx2"/>
                          </a:solidFill>
                          <a:effectLst/>
                        </a:rPr>
                        <a:t>Healthcare IT / Data Intelligence</a:t>
                      </a:r>
                    </a:p>
                  </a:txBody>
                  <a:tcPr marL="0" marR="0" marT="15240" marB="1524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984273"/>
                  </a:ext>
                </a:extLst>
              </a:tr>
              <a:tr h="1502835"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800" b="1">
                          <a:solidFill>
                            <a:schemeClr val="bg1"/>
                          </a:solidFill>
                          <a:effectLst/>
                        </a:rPr>
                        <a:t>Typical EV / EBITDA Multiple</a:t>
                      </a:r>
                    </a:p>
                  </a:txBody>
                  <a:tcPr marL="22860" marR="22860" marT="15240" marB="1524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800">
                          <a:solidFill>
                            <a:schemeClr val="tx2"/>
                          </a:solidFill>
                          <a:effectLst/>
                        </a:rPr>
                        <a:t>6.0x – 8.0x</a:t>
                      </a:r>
                    </a:p>
                  </a:txBody>
                  <a:tcPr marL="22860" marR="22860" marT="15240" marB="15240" anchor="b"/>
                </a:tc>
                <a:tc>
                  <a:txBody>
                    <a:bodyPr/>
                    <a:lstStyle/>
                    <a:p>
                      <a:pPr rtl="0" fontAlgn="b">
                        <a:buNone/>
                      </a:pPr>
                      <a:r>
                        <a:rPr lang="en-US" sz="1800">
                          <a:solidFill>
                            <a:schemeClr val="tx2"/>
                          </a:solidFill>
                          <a:effectLst/>
                        </a:rPr>
                        <a:t>14.0x – 20.0x</a:t>
                      </a:r>
                    </a:p>
                  </a:txBody>
                  <a:tcPr marL="22860" marR="22860" marT="15240" marB="15240" anchor="b"/>
                </a:tc>
                <a:extLst>
                  <a:ext uri="{0D108BD9-81ED-4DB2-BD59-A6C34878D82A}">
                    <a16:rowId xmlns:a16="http://schemas.microsoft.com/office/drawing/2014/main" val="1377120905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1DBD5EBB-9C69-8FE7-40C5-0FEB465499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517" y="6242593"/>
            <a:ext cx="1490133" cy="74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2157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DC7F29-1B19-3288-B1C3-0E2BBA431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D39D459-152C-3A16-7A12-71BFC3C9A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1" y="988699"/>
            <a:ext cx="10515600" cy="716084"/>
          </a:xfrm>
        </p:spPr>
        <p:txBody>
          <a:bodyPr anchor="b">
            <a:normAutofit/>
          </a:bodyPr>
          <a:lstStyle/>
          <a:p>
            <a:r>
              <a:rPr lang="en-US"/>
              <a:t>Customer Network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A1D33DB0-E7FE-1F66-E95D-ACCC8CF6C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517" y="6242593"/>
            <a:ext cx="1490133" cy="745067"/>
          </a:xfrm>
          <a:prstGeom prst="rect">
            <a:avLst/>
          </a:prstGeom>
        </p:spPr>
      </p:pic>
      <p:pic>
        <p:nvPicPr>
          <p:cNvPr id="2" name="Picture 1" descr="A map of the world&#10;&#10;AI-generated content may be incorrect.">
            <a:extLst>
              <a:ext uri="{FF2B5EF4-FFF2-40B4-BE49-F238E27FC236}">
                <a16:creationId xmlns:a16="http://schemas.microsoft.com/office/drawing/2014/main" id="{96A185E7-5248-2963-4E30-F37D8B83801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171" r="3374" b="11492"/>
          <a:stretch>
            <a:fillRect/>
          </a:stretch>
        </p:blipFill>
        <p:spPr>
          <a:xfrm>
            <a:off x="7055708" y="3729164"/>
            <a:ext cx="4564852" cy="2589632"/>
          </a:xfrm>
          <a:prstGeom prst="rect">
            <a:avLst/>
          </a:prstGeom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BF7A04C6-8349-9DA7-8934-6029F3A489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1947365"/>
              </p:ext>
            </p:extLst>
          </p:nvPr>
        </p:nvGraphicFramePr>
        <p:xfrm>
          <a:off x="470287" y="3782852"/>
          <a:ext cx="4439412" cy="2732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62D573C3-934B-3832-0011-1F35C6DE5837}"/>
              </a:ext>
            </a:extLst>
          </p:cNvPr>
          <p:cNvSpPr txBox="1">
            <a:spLocks/>
          </p:cNvSpPr>
          <p:nvPr/>
        </p:nvSpPr>
        <p:spPr>
          <a:xfrm>
            <a:off x="4770633" y="4655192"/>
            <a:ext cx="1413087" cy="15737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5BBB"/>
              </a:buClr>
              <a:buFont typeface="Arial" panose="020B0604020202020204" pitchFamily="34" charset="0"/>
              <a:buChar char="•"/>
              <a:defRPr sz="2000" kern="1200" baseline="0">
                <a:solidFill>
                  <a:srgbClr val="828383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BBB"/>
              </a:buClr>
              <a:buFont typeface="Arial" panose="020B0604020202020204" pitchFamily="34" charset="0"/>
              <a:buChar char="•"/>
              <a:defRPr sz="2000" kern="1200" baseline="0">
                <a:solidFill>
                  <a:srgbClr val="828383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BBB"/>
              </a:buClr>
              <a:buFont typeface="LucidaGrande" charset="0"/>
              <a:buChar char="-"/>
              <a:defRPr sz="1800" kern="1200" baseline="0">
                <a:solidFill>
                  <a:srgbClr val="828383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BBB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BBB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1200" b="1" i="1"/>
              <a:t>60% Market Share</a:t>
            </a:r>
            <a:endParaRPr lang="en-US" sz="1200" i="1"/>
          </a:p>
        </p:txBody>
      </p:sp>
      <p:sp>
        <p:nvSpPr>
          <p:cNvPr id="6" name="Double Bracket 5">
            <a:extLst>
              <a:ext uri="{FF2B5EF4-FFF2-40B4-BE49-F238E27FC236}">
                <a16:creationId xmlns:a16="http://schemas.microsoft.com/office/drawing/2014/main" id="{A2129586-C653-15C0-FB6D-FA51267E47CB}"/>
              </a:ext>
            </a:extLst>
          </p:cNvPr>
          <p:cNvSpPr/>
          <p:nvPr/>
        </p:nvSpPr>
        <p:spPr>
          <a:xfrm>
            <a:off x="4770633" y="4590979"/>
            <a:ext cx="1044948" cy="612951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Brace 6">
            <a:extLst>
              <a:ext uri="{FF2B5EF4-FFF2-40B4-BE49-F238E27FC236}">
                <a16:creationId xmlns:a16="http://schemas.microsoft.com/office/drawing/2014/main" id="{4C35630C-5E4C-8727-75BE-01FFB33CE49F}"/>
              </a:ext>
            </a:extLst>
          </p:cNvPr>
          <p:cNvSpPr/>
          <p:nvPr/>
        </p:nvSpPr>
        <p:spPr>
          <a:xfrm rot="10800000">
            <a:off x="4518036" y="4343567"/>
            <a:ext cx="102618" cy="103181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Document 11">
            <a:extLst>
              <a:ext uri="{FF2B5EF4-FFF2-40B4-BE49-F238E27FC236}">
                <a16:creationId xmlns:a16="http://schemas.microsoft.com/office/drawing/2014/main" id="{01FBA261-4DF8-FC3C-D8E7-74E65A4266BB}"/>
              </a:ext>
            </a:extLst>
          </p:cNvPr>
          <p:cNvSpPr/>
          <p:nvPr/>
        </p:nvSpPr>
        <p:spPr>
          <a:xfrm>
            <a:off x="6688667" y="1947332"/>
            <a:ext cx="4564852" cy="1938867"/>
          </a:xfrm>
          <a:prstGeom prst="flowChartDocumen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/>
              <a:t>From Fax to "Unite":</a:t>
            </a:r>
            <a:r>
              <a:rPr lang="en-US" sz="1200"/>
              <a:t> Every existing customer on our map is a potential node. As more hospitals join, the network value grows exponentially.</a:t>
            </a:r>
          </a:p>
          <a:p>
            <a:pPr algn="ctr"/>
            <a:endParaRPr lang="en-US" sz="1200"/>
          </a:p>
          <a:p>
            <a:pPr algn="ctr"/>
            <a:r>
              <a:rPr lang="en-US" sz="1200" b="1"/>
              <a:t>Global Interoperability: </a:t>
            </a:r>
            <a:r>
              <a:rPr lang="en-US" sz="1200"/>
              <a:t>By standardizing data extraction (AI/OCR) across the globe, Consensus becomes the "universal translator" for medical records, regardless of the local language.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75F9FD3-FAE9-7CC1-AE70-FFD82155DEAC}"/>
              </a:ext>
            </a:extLst>
          </p:cNvPr>
          <p:cNvSpPr/>
          <p:nvPr/>
        </p:nvSpPr>
        <p:spPr>
          <a:xfrm>
            <a:off x="665892" y="2101098"/>
            <a:ext cx="5215467" cy="17698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F350F6-E7FE-0FD5-39A7-0F57CCFD0581}"/>
              </a:ext>
            </a:extLst>
          </p:cNvPr>
          <p:cNvSpPr txBox="1"/>
          <p:nvPr/>
        </p:nvSpPr>
        <p:spPr>
          <a:xfrm>
            <a:off x="1024467" y="2430452"/>
            <a:ext cx="456353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/>
              <a:t>Dominant Market Share: </a:t>
            </a:r>
            <a:r>
              <a:rPr lang="en-US" sz="1200"/>
              <a:t>High penetration in regulated industries (Healthcare, Legal, Financial Services) across North America and Europe. </a:t>
            </a:r>
          </a:p>
          <a:p>
            <a:pPr algn="ctr"/>
            <a:endParaRPr lang="en-US" sz="1200"/>
          </a:p>
          <a:p>
            <a:pPr algn="ctr"/>
            <a:r>
              <a:rPr lang="en-US" sz="1200" b="1"/>
              <a:t>The "Invisible" Infrastructure:</a:t>
            </a:r>
            <a:r>
              <a:rPr lang="en-US" sz="1200"/>
              <a:t> Consensus already sits at the center of millions of daily data exchanges.</a:t>
            </a:r>
          </a:p>
        </p:txBody>
      </p:sp>
    </p:spTree>
    <p:extLst>
      <p:ext uri="{BB962C8B-B14F-4D97-AF65-F5344CB8AC3E}">
        <p14:creationId xmlns:p14="http://schemas.microsoft.com/office/powerpoint/2010/main" val="36901553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3D633-B4EC-F931-97EB-BF276A07D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2CACB71-014B-F2F8-B67E-938DE3C9C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038" y="1069340"/>
            <a:ext cx="10515600" cy="716084"/>
          </a:xfrm>
        </p:spPr>
        <p:txBody>
          <a:bodyPr/>
          <a:lstStyle/>
          <a:p>
            <a:r>
              <a:rPr lang="en-US"/>
              <a:t>From Utility to Intelligence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D244F21-8E45-FA30-D893-ABCD406BAE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2405290"/>
              </p:ext>
            </p:extLst>
          </p:nvPr>
        </p:nvGraphicFramePr>
        <p:xfrm>
          <a:off x="5421290" y="2081887"/>
          <a:ext cx="6225585" cy="25288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5195">
                  <a:extLst>
                    <a:ext uri="{9D8B030D-6E8A-4147-A177-3AD203B41FA5}">
                      <a16:colId xmlns:a16="http://schemas.microsoft.com/office/drawing/2014/main" val="4016767357"/>
                    </a:ext>
                  </a:extLst>
                </a:gridCol>
                <a:gridCol w="2075195">
                  <a:extLst>
                    <a:ext uri="{9D8B030D-6E8A-4147-A177-3AD203B41FA5}">
                      <a16:colId xmlns:a16="http://schemas.microsoft.com/office/drawing/2014/main" val="562837666"/>
                    </a:ext>
                  </a:extLst>
                </a:gridCol>
                <a:gridCol w="2075195">
                  <a:extLst>
                    <a:ext uri="{9D8B030D-6E8A-4147-A177-3AD203B41FA5}">
                      <a16:colId xmlns:a16="http://schemas.microsoft.com/office/drawing/2014/main" val="1141148454"/>
                    </a:ext>
                  </a:extLst>
                </a:gridCol>
              </a:tblGrid>
              <a:tr h="211544">
                <a:tc>
                  <a:txBody>
                    <a:bodyPr/>
                    <a:lstStyle/>
                    <a:p>
                      <a:r>
                        <a:rPr lang="en-US" b="1"/>
                        <a:t>Buyer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Why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Buyer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965976"/>
                  </a:ext>
                </a:extLst>
              </a:tr>
              <a:tr h="1004834">
                <a:tc>
                  <a:txBody>
                    <a:bodyPr/>
                    <a:lstStyle/>
                    <a:p>
                      <a:r>
                        <a:rPr lang="en-US" sz="1400" b="0"/>
                        <a:t>Big Tech / 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Needs the "unstructured data" pipeline to fuel their medical LLMs and AI diagnostic tools.</a:t>
                      </a:r>
                      <a:endParaRPr lang="en-US" sz="14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3705365"/>
                  </a:ext>
                </a:extLst>
              </a:tr>
              <a:tr h="1004834">
                <a:tc>
                  <a:txBody>
                    <a:bodyPr/>
                    <a:lstStyle/>
                    <a:p>
                      <a:r>
                        <a:rPr lang="en-US" sz="1400" b="0"/>
                        <a:t>Healthcare ERPs (Enterprise Resource Planning)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Wants to own the "Intelligence" layer that connects disparate hospital systems.</a:t>
                      </a:r>
                      <a:endParaRPr lang="en-US" sz="14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8868034"/>
                  </a:ext>
                </a:extLst>
              </a:tr>
            </a:tbl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69137A82-3735-A91B-E80B-4472FEFA8B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3258" y="2903845"/>
            <a:ext cx="511014" cy="511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File:Google Health logo.svg - Wikimedia Commons">
            <a:extLst>
              <a:ext uri="{FF2B5EF4-FFF2-40B4-BE49-F238E27FC236}">
                <a16:creationId xmlns:a16="http://schemas.microsoft.com/office/drawing/2014/main" id="{C7427DB1-F1A0-06BB-0F29-0404F1198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55649" y="2529819"/>
            <a:ext cx="1722494" cy="290237"/>
          </a:xfrm>
          <a:prstGeom prst="rect">
            <a:avLst/>
          </a:prstGeom>
        </p:spPr>
      </p:pic>
      <p:pic>
        <p:nvPicPr>
          <p:cNvPr id="1028" name="Picture 4" descr="Amazon Web Services - Wikipedia">
            <a:extLst>
              <a:ext uri="{FF2B5EF4-FFF2-40B4-BE49-F238E27FC236}">
                <a16:creationId xmlns:a16="http://schemas.microsoft.com/office/drawing/2014/main" id="{9DC3AA6E-27C2-A0E7-7B51-79BFDE869A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0255" y="3055009"/>
            <a:ext cx="729660" cy="437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Oracle Corporation">
            <a:extLst>
              <a:ext uri="{FF2B5EF4-FFF2-40B4-BE49-F238E27FC236}">
                <a16:creationId xmlns:a16="http://schemas.microsoft.com/office/drawing/2014/main" id="{9FE62250-E5F9-1D3A-1819-CD4FBC3C3C5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09798" y="4147200"/>
            <a:ext cx="1805575" cy="464640"/>
          </a:xfrm>
          <a:prstGeom prst="rect">
            <a:avLst/>
          </a:prstGeom>
        </p:spPr>
      </p:pic>
      <p:pic>
        <p:nvPicPr>
          <p:cNvPr id="1030" name="Picture 6" descr="Built for Better Health - UnitedHealth Group">
            <a:extLst>
              <a:ext uri="{FF2B5EF4-FFF2-40B4-BE49-F238E27FC236}">
                <a16:creationId xmlns:a16="http://schemas.microsoft.com/office/drawing/2014/main" id="{24C6D751-2796-D5BE-D788-CE709AB488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9033" y="3652308"/>
            <a:ext cx="1346546" cy="423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B4AC4E60-7D01-2C1F-3800-26563B5DFC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7738581"/>
              </p:ext>
            </p:extLst>
          </p:nvPr>
        </p:nvGraphicFramePr>
        <p:xfrm>
          <a:off x="3623353" y="1990325"/>
          <a:ext cx="1691861" cy="21484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pSp>
        <p:nvGrpSpPr>
          <p:cNvPr id="30" name="Group 29">
            <a:extLst>
              <a:ext uri="{FF2B5EF4-FFF2-40B4-BE49-F238E27FC236}">
                <a16:creationId xmlns:a16="http://schemas.microsoft.com/office/drawing/2014/main" id="{1E72CA4B-5A65-8645-F988-9C56809BE90E}"/>
              </a:ext>
            </a:extLst>
          </p:cNvPr>
          <p:cNvGrpSpPr/>
          <p:nvPr/>
        </p:nvGrpSpPr>
        <p:grpSpPr>
          <a:xfrm>
            <a:off x="8731191" y="4756573"/>
            <a:ext cx="2444584" cy="646331"/>
            <a:chOff x="8003629" y="1948555"/>
            <a:chExt cx="2444584" cy="646331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8EC5AEE-0614-7221-4B48-F83CAC435C68}"/>
                </a:ext>
              </a:extLst>
            </p:cNvPr>
            <p:cNvSpPr/>
            <p:nvPr/>
          </p:nvSpPr>
          <p:spPr>
            <a:xfrm>
              <a:off x="8003629" y="1948555"/>
              <a:ext cx="2444584" cy="646331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b="1"/>
                <a:t>Investor Returns</a:t>
              </a:r>
            </a:p>
          </p:txBody>
        </p:sp>
        <p:sp>
          <p:nvSpPr>
            <p:cNvPr id="25" name="Graphic 21" descr="Bank with solid fill">
              <a:extLst>
                <a:ext uri="{FF2B5EF4-FFF2-40B4-BE49-F238E27FC236}">
                  <a16:creationId xmlns:a16="http://schemas.microsoft.com/office/drawing/2014/main" id="{3929786A-9CF4-7187-9552-8248B7A6A90F}"/>
                </a:ext>
              </a:extLst>
            </p:cNvPr>
            <p:cNvSpPr/>
            <p:nvPr/>
          </p:nvSpPr>
          <p:spPr>
            <a:xfrm>
              <a:off x="8128141" y="2087054"/>
              <a:ext cx="349765" cy="369332"/>
            </a:xfrm>
            <a:custGeom>
              <a:avLst/>
              <a:gdLst>
                <a:gd name="csX0" fmla="*/ 310557 w 342062"/>
                <a:gd name="csY0" fmla="*/ 300038 h 342900"/>
                <a:gd name="csX1" fmla="*/ 310557 w 342062"/>
                <a:gd name="csY1" fmla="*/ 290513 h 342900"/>
                <a:gd name="csX2" fmla="*/ 292554 w 342062"/>
                <a:gd name="csY2" fmla="*/ 290513 h 342900"/>
                <a:gd name="csX3" fmla="*/ 292554 w 342062"/>
                <a:gd name="csY3" fmla="*/ 128588 h 342900"/>
                <a:gd name="csX4" fmla="*/ 310557 w 342062"/>
                <a:gd name="csY4" fmla="*/ 128588 h 342900"/>
                <a:gd name="csX5" fmla="*/ 310557 w 342062"/>
                <a:gd name="csY5" fmla="*/ 119063 h 342900"/>
                <a:gd name="csX6" fmla="*/ 324059 w 342062"/>
                <a:gd name="csY6" fmla="*/ 119063 h 342900"/>
                <a:gd name="csX7" fmla="*/ 324059 w 342062"/>
                <a:gd name="csY7" fmla="*/ 90488 h 342900"/>
                <a:gd name="csX8" fmla="*/ 310557 w 342062"/>
                <a:gd name="csY8" fmla="*/ 90488 h 342900"/>
                <a:gd name="csX9" fmla="*/ 171031 w 342062"/>
                <a:gd name="csY9" fmla="*/ 0 h 342900"/>
                <a:gd name="csX10" fmla="*/ 31506 w 342062"/>
                <a:gd name="csY10" fmla="*/ 90488 h 342900"/>
                <a:gd name="csX11" fmla="*/ 18003 w 342062"/>
                <a:gd name="csY11" fmla="*/ 90488 h 342900"/>
                <a:gd name="csX12" fmla="*/ 18003 w 342062"/>
                <a:gd name="csY12" fmla="*/ 119063 h 342900"/>
                <a:gd name="csX13" fmla="*/ 31506 w 342062"/>
                <a:gd name="csY13" fmla="*/ 119063 h 342900"/>
                <a:gd name="csX14" fmla="*/ 31506 w 342062"/>
                <a:gd name="csY14" fmla="*/ 128588 h 342900"/>
                <a:gd name="csX15" fmla="*/ 49509 w 342062"/>
                <a:gd name="csY15" fmla="*/ 128588 h 342900"/>
                <a:gd name="csX16" fmla="*/ 49509 w 342062"/>
                <a:gd name="csY16" fmla="*/ 290513 h 342900"/>
                <a:gd name="csX17" fmla="*/ 31506 w 342062"/>
                <a:gd name="csY17" fmla="*/ 290513 h 342900"/>
                <a:gd name="csX18" fmla="*/ 31506 w 342062"/>
                <a:gd name="csY18" fmla="*/ 300038 h 342900"/>
                <a:gd name="csX19" fmla="*/ 0 w 342062"/>
                <a:gd name="csY19" fmla="*/ 323850 h 342900"/>
                <a:gd name="csX20" fmla="*/ 0 w 342062"/>
                <a:gd name="csY20" fmla="*/ 342900 h 342900"/>
                <a:gd name="csX21" fmla="*/ 171031 w 342062"/>
                <a:gd name="csY21" fmla="*/ 342900 h 342900"/>
                <a:gd name="csX22" fmla="*/ 342063 w 342062"/>
                <a:gd name="csY22" fmla="*/ 342900 h 342900"/>
                <a:gd name="csX23" fmla="*/ 342063 w 342062"/>
                <a:gd name="csY23" fmla="*/ 323850 h 342900"/>
                <a:gd name="csX24" fmla="*/ 310557 w 342062"/>
                <a:gd name="csY24" fmla="*/ 300038 h 342900"/>
                <a:gd name="csX25" fmla="*/ 103519 w 342062"/>
                <a:gd name="csY25" fmla="*/ 290513 h 342900"/>
                <a:gd name="csX26" fmla="*/ 76514 w 342062"/>
                <a:gd name="csY26" fmla="*/ 290513 h 342900"/>
                <a:gd name="csX27" fmla="*/ 76514 w 342062"/>
                <a:gd name="csY27" fmla="*/ 128588 h 342900"/>
                <a:gd name="csX28" fmla="*/ 103519 w 342062"/>
                <a:gd name="csY28" fmla="*/ 128588 h 342900"/>
                <a:gd name="csX29" fmla="*/ 103519 w 342062"/>
                <a:gd name="csY29" fmla="*/ 290513 h 342900"/>
                <a:gd name="csX30" fmla="*/ 157529 w 342062"/>
                <a:gd name="csY30" fmla="*/ 290513 h 342900"/>
                <a:gd name="csX31" fmla="*/ 130524 w 342062"/>
                <a:gd name="csY31" fmla="*/ 290513 h 342900"/>
                <a:gd name="csX32" fmla="*/ 130524 w 342062"/>
                <a:gd name="csY32" fmla="*/ 128588 h 342900"/>
                <a:gd name="csX33" fmla="*/ 157529 w 342062"/>
                <a:gd name="csY33" fmla="*/ 128588 h 342900"/>
                <a:gd name="csX34" fmla="*/ 157529 w 342062"/>
                <a:gd name="csY34" fmla="*/ 290513 h 342900"/>
                <a:gd name="csX35" fmla="*/ 166530 w 342062"/>
                <a:gd name="csY35" fmla="*/ 80963 h 342900"/>
                <a:gd name="csX36" fmla="*/ 148527 w 342062"/>
                <a:gd name="csY36" fmla="*/ 61913 h 342900"/>
                <a:gd name="csX37" fmla="*/ 166530 w 342062"/>
                <a:gd name="csY37" fmla="*/ 42863 h 342900"/>
                <a:gd name="csX38" fmla="*/ 184534 w 342062"/>
                <a:gd name="csY38" fmla="*/ 61913 h 342900"/>
                <a:gd name="csX39" fmla="*/ 166530 w 342062"/>
                <a:gd name="csY39" fmla="*/ 80963 h 342900"/>
                <a:gd name="csX40" fmla="*/ 211539 w 342062"/>
                <a:gd name="csY40" fmla="*/ 290513 h 342900"/>
                <a:gd name="csX41" fmla="*/ 184534 w 342062"/>
                <a:gd name="csY41" fmla="*/ 290513 h 342900"/>
                <a:gd name="csX42" fmla="*/ 184534 w 342062"/>
                <a:gd name="csY42" fmla="*/ 128588 h 342900"/>
                <a:gd name="csX43" fmla="*/ 211539 w 342062"/>
                <a:gd name="csY43" fmla="*/ 128588 h 342900"/>
                <a:gd name="csX44" fmla="*/ 211539 w 342062"/>
                <a:gd name="csY44" fmla="*/ 290513 h 342900"/>
                <a:gd name="csX45" fmla="*/ 265549 w 342062"/>
                <a:gd name="csY45" fmla="*/ 290513 h 342900"/>
                <a:gd name="csX46" fmla="*/ 238544 w 342062"/>
                <a:gd name="csY46" fmla="*/ 290513 h 342900"/>
                <a:gd name="csX47" fmla="*/ 238544 w 342062"/>
                <a:gd name="csY47" fmla="*/ 128588 h 342900"/>
                <a:gd name="csX48" fmla="*/ 265549 w 342062"/>
                <a:gd name="csY48" fmla="*/ 128588 h 342900"/>
                <a:gd name="csX49" fmla="*/ 265549 w 342062"/>
                <a:gd name="csY49" fmla="*/ 290513 h 3429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</a:cxnLst>
              <a:rect l="l" t="t" r="r" b="b"/>
              <a:pathLst>
                <a:path w="342062" h="342900">
                  <a:moveTo>
                    <a:pt x="310557" y="300038"/>
                  </a:moveTo>
                  <a:lnTo>
                    <a:pt x="310557" y="290513"/>
                  </a:lnTo>
                  <a:lnTo>
                    <a:pt x="292554" y="290513"/>
                  </a:lnTo>
                  <a:lnTo>
                    <a:pt x="292554" y="128588"/>
                  </a:lnTo>
                  <a:lnTo>
                    <a:pt x="310557" y="128588"/>
                  </a:lnTo>
                  <a:lnTo>
                    <a:pt x="310557" y="119063"/>
                  </a:lnTo>
                  <a:lnTo>
                    <a:pt x="324059" y="119063"/>
                  </a:lnTo>
                  <a:lnTo>
                    <a:pt x="324059" y="90488"/>
                  </a:lnTo>
                  <a:lnTo>
                    <a:pt x="310557" y="90488"/>
                  </a:lnTo>
                  <a:lnTo>
                    <a:pt x="171031" y="0"/>
                  </a:lnTo>
                  <a:lnTo>
                    <a:pt x="31506" y="90488"/>
                  </a:lnTo>
                  <a:lnTo>
                    <a:pt x="18003" y="90488"/>
                  </a:lnTo>
                  <a:lnTo>
                    <a:pt x="18003" y="119063"/>
                  </a:lnTo>
                  <a:lnTo>
                    <a:pt x="31506" y="119063"/>
                  </a:lnTo>
                  <a:lnTo>
                    <a:pt x="31506" y="128588"/>
                  </a:lnTo>
                  <a:lnTo>
                    <a:pt x="49509" y="128588"/>
                  </a:lnTo>
                  <a:lnTo>
                    <a:pt x="49509" y="290513"/>
                  </a:lnTo>
                  <a:lnTo>
                    <a:pt x="31506" y="290513"/>
                  </a:lnTo>
                  <a:lnTo>
                    <a:pt x="31506" y="300038"/>
                  </a:lnTo>
                  <a:lnTo>
                    <a:pt x="0" y="323850"/>
                  </a:lnTo>
                  <a:lnTo>
                    <a:pt x="0" y="342900"/>
                  </a:lnTo>
                  <a:lnTo>
                    <a:pt x="171031" y="342900"/>
                  </a:lnTo>
                  <a:lnTo>
                    <a:pt x="342063" y="342900"/>
                  </a:lnTo>
                  <a:lnTo>
                    <a:pt x="342063" y="323850"/>
                  </a:lnTo>
                  <a:lnTo>
                    <a:pt x="310557" y="300038"/>
                  </a:lnTo>
                  <a:close/>
                  <a:moveTo>
                    <a:pt x="103519" y="290513"/>
                  </a:moveTo>
                  <a:lnTo>
                    <a:pt x="76514" y="290513"/>
                  </a:lnTo>
                  <a:lnTo>
                    <a:pt x="76514" y="128588"/>
                  </a:lnTo>
                  <a:lnTo>
                    <a:pt x="103519" y="128588"/>
                  </a:lnTo>
                  <a:lnTo>
                    <a:pt x="103519" y="290513"/>
                  </a:lnTo>
                  <a:close/>
                  <a:moveTo>
                    <a:pt x="157529" y="290513"/>
                  </a:moveTo>
                  <a:lnTo>
                    <a:pt x="130524" y="290513"/>
                  </a:lnTo>
                  <a:lnTo>
                    <a:pt x="130524" y="128588"/>
                  </a:lnTo>
                  <a:lnTo>
                    <a:pt x="157529" y="128588"/>
                  </a:lnTo>
                  <a:lnTo>
                    <a:pt x="157529" y="290513"/>
                  </a:lnTo>
                  <a:close/>
                  <a:moveTo>
                    <a:pt x="166530" y="80963"/>
                  </a:moveTo>
                  <a:cubicBezTo>
                    <a:pt x="156629" y="80963"/>
                    <a:pt x="148527" y="72390"/>
                    <a:pt x="148527" y="61913"/>
                  </a:cubicBezTo>
                  <a:cubicBezTo>
                    <a:pt x="148527" y="51435"/>
                    <a:pt x="156629" y="42863"/>
                    <a:pt x="166530" y="42863"/>
                  </a:cubicBezTo>
                  <a:cubicBezTo>
                    <a:pt x="176432" y="42863"/>
                    <a:pt x="184534" y="51435"/>
                    <a:pt x="184534" y="61913"/>
                  </a:cubicBezTo>
                  <a:cubicBezTo>
                    <a:pt x="184534" y="72390"/>
                    <a:pt x="176432" y="80963"/>
                    <a:pt x="166530" y="80963"/>
                  </a:cubicBezTo>
                  <a:close/>
                  <a:moveTo>
                    <a:pt x="211539" y="290513"/>
                  </a:moveTo>
                  <a:lnTo>
                    <a:pt x="184534" y="290513"/>
                  </a:lnTo>
                  <a:lnTo>
                    <a:pt x="184534" y="128588"/>
                  </a:lnTo>
                  <a:lnTo>
                    <a:pt x="211539" y="128588"/>
                  </a:lnTo>
                  <a:lnTo>
                    <a:pt x="211539" y="290513"/>
                  </a:lnTo>
                  <a:close/>
                  <a:moveTo>
                    <a:pt x="265549" y="290513"/>
                  </a:moveTo>
                  <a:lnTo>
                    <a:pt x="238544" y="290513"/>
                  </a:lnTo>
                  <a:lnTo>
                    <a:pt x="238544" y="128588"/>
                  </a:lnTo>
                  <a:lnTo>
                    <a:pt x="265549" y="128588"/>
                  </a:lnTo>
                  <a:lnTo>
                    <a:pt x="265549" y="290513"/>
                  </a:lnTo>
                  <a:close/>
                </a:path>
              </a:pathLst>
            </a:custGeom>
            <a:solidFill>
              <a:schemeClr val="bg1"/>
            </a:solidFill>
            <a:ln w="4465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75E4C2F9-C578-3FF6-CEA1-2C4FE9DC19D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517" y="6242593"/>
            <a:ext cx="1490133" cy="745067"/>
          </a:xfrm>
          <a:prstGeom prst="rect">
            <a:avLst/>
          </a:prstGeom>
        </p:spPr>
      </p:pic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598553E7-2728-B804-B46E-81FEFF5097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4410602"/>
              </p:ext>
            </p:extLst>
          </p:nvPr>
        </p:nvGraphicFramePr>
        <p:xfrm>
          <a:off x="312146" y="1949040"/>
          <a:ext cx="3431164" cy="17116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8D575BFE-220C-D072-D965-36D6744BE23B}"/>
              </a:ext>
            </a:extLst>
          </p:cNvPr>
          <p:cNvSpPr/>
          <p:nvPr/>
        </p:nvSpPr>
        <p:spPr>
          <a:xfrm>
            <a:off x="1337115" y="3694163"/>
            <a:ext cx="2026591" cy="356093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b="1"/>
              <a:t>$1.1B Exit / $637M Entry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72A227F-691E-BDC8-8010-1CC487CD2162}"/>
              </a:ext>
            </a:extLst>
          </p:cNvPr>
          <p:cNvSpPr/>
          <p:nvPr/>
        </p:nvSpPr>
        <p:spPr>
          <a:xfrm>
            <a:off x="8135580" y="5492069"/>
            <a:ext cx="1624160" cy="64633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33.81% IRR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B8A194C-941E-A952-55D0-C8CBDE904B08}"/>
              </a:ext>
            </a:extLst>
          </p:cNvPr>
          <p:cNvSpPr/>
          <p:nvPr/>
        </p:nvSpPr>
        <p:spPr>
          <a:xfrm>
            <a:off x="10091213" y="5497421"/>
            <a:ext cx="1624160" cy="64633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4.3x MOIC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37428114-8542-7DED-E320-9791897F52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8026998"/>
              </p:ext>
            </p:extLst>
          </p:nvPr>
        </p:nvGraphicFramePr>
        <p:xfrm>
          <a:off x="576673" y="4655724"/>
          <a:ext cx="7227434" cy="16843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0" r:lo="rId21" r:qs="rId22" r:cs="rId23"/>
          </a:graphicData>
        </a:graphic>
      </p:graphicFrame>
    </p:spTree>
    <p:extLst>
      <p:ext uri="{BB962C8B-B14F-4D97-AF65-F5344CB8AC3E}">
        <p14:creationId xmlns:p14="http://schemas.microsoft.com/office/powerpoint/2010/main" val="40696679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71AB2D-DBC2-1FCB-6F97-E2094E1E7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F22289-2457-02F7-F491-CB5BD116F5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/>
              <a:t>Dylan Bassett, Vallabh </a:t>
            </a:r>
            <a:r>
              <a:rPr lang="en-US" err="1"/>
              <a:t>Baldwa</a:t>
            </a:r>
            <a:r>
              <a:rPr lang="en-US"/>
              <a:t>, Zachary Epstein, Connor Valenti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25FBAAE-6015-39FE-5D4B-53D53D9686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St. John’s private equity competition</a:t>
            </a:r>
          </a:p>
        </p:txBody>
      </p:sp>
    </p:spTree>
    <p:extLst>
      <p:ext uri="{BB962C8B-B14F-4D97-AF65-F5344CB8AC3E}">
        <p14:creationId xmlns:p14="http://schemas.microsoft.com/office/powerpoint/2010/main" val="29677290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AF736-13D4-6571-2DA7-A67B8D388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38470516-4A64-88F2-0603-0552F136560F}"/>
              </a:ext>
            </a:extLst>
          </p:cNvPr>
          <p:cNvSpPr txBox="1">
            <a:spLocks/>
          </p:cNvSpPr>
          <p:nvPr/>
        </p:nvSpPr>
        <p:spPr>
          <a:xfrm>
            <a:off x="569468" y="1171504"/>
            <a:ext cx="10515600" cy="71608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US">
                <a:latin typeface="Georgia"/>
              </a:rPr>
              <a:t>Debt Paydown / Debt Schedules</a:t>
            </a:r>
            <a:endParaRPr lang="en-US"/>
          </a:p>
        </p:txBody>
      </p:sp>
      <p:pic>
        <p:nvPicPr>
          <p:cNvPr id="9" name="Picture 8" descr="A screenshot of a computer&#10;&#10;AI-generated content may be incorrect.">
            <a:extLst>
              <a:ext uri="{FF2B5EF4-FFF2-40B4-BE49-F238E27FC236}">
                <a16:creationId xmlns:a16="http://schemas.microsoft.com/office/drawing/2014/main" id="{05396D76-EDBE-ED58-4E3B-4456AE6EF6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591" y="1951728"/>
            <a:ext cx="7742818" cy="4235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4986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B36C3405-8774-E983-B5A8-D816F48B3724}"/>
              </a:ext>
            </a:extLst>
          </p:cNvPr>
          <p:cNvSpPr txBox="1">
            <a:spLocks/>
          </p:cNvSpPr>
          <p:nvPr/>
        </p:nvSpPr>
        <p:spPr>
          <a:xfrm>
            <a:off x="569468" y="1199497"/>
            <a:ext cx="10515600" cy="71608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US">
                <a:latin typeface="Georgia"/>
              </a:rPr>
              <a:t>Exit Analysis</a:t>
            </a:r>
            <a:endParaRPr lang="en-US"/>
          </a:p>
        </p:txBody>
      </p:sp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8DA5E07-256F-91A1-2B88-0B4928D162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467" y="2896652"/>
            <a:ext cx="11068919" cy="342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659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52E7E-608A-1ADC-0DEF-4651AC408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33B1D82-8C9C-BA79-CDA7-19FE7274A3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517" y="6242593"/>
            <a:ext cx="1490133" cy="745067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6A78486B-8B83-6DFC-E974-61856213D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468" y="1320800"/>
            <a:ext cx="10515600" cy="716084"/>
          </a:xfrm>
        </p:spPr>
        <p:txBody>
          <a:bodyPr/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B3192E-7351-CB71-CB81-1AFDE19890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5020" y="1155935"/>
            <a:ext cx="3930600" cy="5086658"/>
          </a:xfrm>
          <a:prstGeom prst="rect">
            <a:avLst/>
          </a:prstGeom>
        </p:spPr>
      </p:pic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10868E2D-D9DD-2FA8-1C27-8D02F810901E}"/>
              </a:ext>
            </a:extLst>
          </p:cNvPr>
          <p:cNvGraphicFramePr>
            <a:graphicFrameLocks/>
          </p:cNvGraphicFramePr>
          <p:nvPr/>
        </p:nvGraphicFramePr>
        <p:xfrm>
          <a:off x="408810" y="4206777"/>
          <a:ext cx="5955045" cy="2252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793485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4B788-9A46-40C8-1D65-D2F57C03A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60891BB-3F12-BDD0-0DFE-BA8B52CB2911}"/>
              </a:ext>
            </a:extLst>
          </p:cNvPr>
          <p:cNvSpPr txBox="1">
            <a:spLocks/>
          </p:cNvSpPr>
          <p:nvPr/>
        </p:nvSpPr>
        <p:spPr>
          <a:xfrm>
            <a:off x="530742" y="1232472"/>
            <a:ext cx="11362310" cy="71608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0B4DC1A-346D-9E79-531B-A7795C405E65}"/>
              </a:ext>
            </a:extLst>
          </p:cNvPr>
          <p:cNvGrpSpPr/>
          <p:nvPr/>
        </p:nvGrpSpPr>
        <p:grpSpPr>
          <a:xfrm>
            <a:off x="5326158" y="1948556"/>
            <a:ext cx="7488473" cy="2867659"/>
            <a:chOff x="-928648" y="2589697"/>
            <a:chExt cx="7488473" cy="2867659"/>
          </a:xfrm>
        </p:grpSpPr>
        <p:graphicFrame>
          <p:nvGraphicFramePr>
            <p:cNvPr id="24" name="Diagram 23">
              <a:extLst>
                <a:ext uri="{FF2B5EF4-FFF2-40B4-BE49-F238E27FC236}">
                  <a16:creationId xmlns:a16="http://schemas.microsoft.com/office/drawing/2014/main" id="{C60B90F5-0DBC-2D1C-8FD1-E6F65BE2F00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598414122"/>
                </p:ext>
              </p:extLst>
            </p:nvPr>
          </p:nvGraphicFramePr>
          <p:xfrm>
            <a:off x="-928648" y="2589697"/>
            <a:ext cx="7488473" cy="2867659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2271554B-9C6F-C5DB-BD36-4DE23DAC1E1B}"/>
                </a:ext>
              </a:extLst>
            </p:cNvPr>
            <p:cNvCxnSpPr>
              <a:cxnSpLocks/>
            </p:cNvCxnSpPr>
            <p:nvPr/>
          </p:nvCxnSpPr>
          <p:spPr>
            <a:xfrm>
              <a:off x="164466" y="5359172"/>
              <a:ext cx="5205202" cy="7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45" name="Table 44">
            <a:extLst>
              <a:ext uri="{FF2B5EF4-FFF2-40B4-BE49-F238E27FC236}">
                <a16:creationId xmlns:a16="http://schemas.microsoft.com/office/drawing/2014/main" id="{22FABA0C-3643-16CB-5674-05221E2DAC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8956052"/>
              </p:ext>
            </p:extLst>
          </p:nvPr>
        </p:nvGraphicFramePr>
        <p:xfrm>
          <a:off x="530742" y="1948555"/>
          <a:ext cx="5860822" cy="29928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9951">
                  <a:extLst>
                    <a:ext uri="{9D8B030D-6E8A-4147-A177-3AD203B41FA5}">
                      <a16:colId xmlns:a16="http://schemas.microsoft.com/office/drawing/2014/main" val="3053533306"/>
                    </a:ext>
                  </a:extLst>
                </a:gridCol>
                <a:gridCol w="3980871">
                  <a:extLst>
                    <a:ext uri="{9D8B030D-6E8A-4147-A177-3AD203B41FA5}">
                      <a16:colId xmlns:a16="http://schemas.microsoft.com/office/drawing/2014/main" val="2144991657"/>
                    </a:ext>
                  </a:extLst>
                </a:gridCol>
              </a:tblGrid>
              <a:tr h="690998">
                <a:tc>
                  <a:txBody>
                    <a:bodyPr/>
                    <a:lstStyle/>
                    <a:p>
                      <a:r>
                        <a:rPr lang="en-US" b="1">
                          <a:solidFill>
                            <a:schemeClr val="bg1"/>
                          </a:solidFill>
                        </a:rPr>
                        <a:t>What Cloud Fax 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i="1">
                          <a:solidFill>
                            <a:schemeClr val="accent1"/>
                          </a:solidFill>
                        </a:rPr>
                        <a:t>Regulated document exchange embedded in healthcare workflows.</a:t>
                      </a:r>
                    </a:p>
                  </a:txBody>
                  <a:tcPr>
                    <a:solidFill>
                      <a:srgbClr val="E7EA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7508318"/>
                  </a:ext>
                </a:extLst>
              </a:tr>
              <a:tr h="400340">
                <a:tc>
                  <a:txBody>
                    <a:bodyPr/>
                    <a:lstStyle/>
                    <a:p>
                      <a:r>
                        <a:rPr lang="en-US" b="1">
                          <a:solidFill>
                            <a:schemeClr val="bg1"/>
                          </a:solidFill>
                        </a:rPr>
                        <a:t>How It Works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i="1">
                          <a:solidFill>
                            <a:schemeClr val="accent1"/>
                          </a:solidFill>
                        </a:rPr>
                        <a:t>Like email, uploads, secured msg.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8627048"/>
                  </a:ext>
                </a:extLst>
              </a:tr>
              <a:tr h="690998">
                <a:tc>
                  <a:txBody>
                    <a:bodyPr/>
                    <a:lstStyle/>
                    <a:p>
                      <a:r>
                        <a:rPr lang="en-US" b="1">
                          <a:solidFill>
                            <a:schemeClr val="bg1"/>
                          </a:solidFill>
                        </a:rPr>
                        <a:t>Why Fax Still Exists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i="1">
                          <a:solidFill>
                            <a:schemeClr val="accent1"/>
                          </a:solidFill>
                        </a:rPr>
                        <a:t>Explicitly recognized under HIPAA. Universally interoperable across providers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9840057"/>
                  </a:ext>
                </a:extLst>
              </a:tr>
              <a:tr h="987140">
                <a:tc>
                  <a:txBody>
                    <a:bodyPr/>
                    <a:lstStyle/>
                    <a:p>
                      <a:r>
                        <a:rPr lang="en-US" b="1">
                          <a:solidFill>
                            <a:schemeClr val="bg1"/>
                          </a:solidFill>
                        </a:rPr>
                        <a:t>Why Email Is Not a Substitute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i="1">
                          <a:solidFill>
                            <a:schemeClr val="accent1"/>
                          </a:solidFill>
                        </a:rPr>
                        <a:t>Not HIPAA-compliant. Requires encryption coordination.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3952784"/>
                  </a:ext>
                </a:extLst>
              </a:tr>
            </a:tbl>
          </a:graphicData>
        </a:graphic>
      </p:graphicFrame>
      <p:graphicFrame>
        <p:nvGraphicFramePr>
          <p:cNvPr id="47" name="Diagram 46">
            <a:extLst>
              <a:ext uri="{FF2B5EF4-FFF2-40B4-BE49-F238E27FC236}">
                <a16:creationId xmlns:a16="http://schemas.microsoft.com/office/drawing/2014/main" id="{A4C94A09-98FA-7022-1E14-737B136482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2328270"/>
              </p:ext>
            </p:extLst>
          </p:nvPr>
        </p:nvGraphicFramePr>
        <p:xfrm>
          <a:off x="753186" y="5156107"/>
          <a:ext cx="10685627" cy="9388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1DD35E35-7C04-6FDC-17A5-AA5FE76E852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517" y="6242593"/>
            <a:ext cx="1490133" cy="745067"/>
          </a:xfrm>
          <a:prstGeom prst="rect">
            <a:avLst/>
          </a:prstGeom>
        </p:spPr>
      </p:pic>
      <p:sp>
        <p:nvSpPr>
          <p:cNvPr id="2" name="Title 2">
            <a:extLst>
              <a:ext uri="{FF2B5EF4-FFF2-40B4-BE49-F238E27FC236}">
                <a16:creationId xmlns:a16="http://schemas.microsoft.com/office/drawing/2014/main" id="{D654B33B-2B2C-C096-F620-5C281A63EFA1}"/>
              </a:ext>
            </a:extLst>
          </p:cNvPr>
          <p:cNvSpPr txBox="1">
            <a:spLocks/>
          </p:cNvSpPr>
          <p:nvPr/>
        </p:nvSpPr>
        <p:spPr>
          <a:xfrm>
            <a:off x="511692" y="1108645"/>
            <a:ext cx="11362310" cy="71608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US"/>
              <a:t>Cloud Fax = Critical Healthcare Infrastructure</a:t>
            </a:r>
          </a:p>
        </p:txBody>
      </p:sp>
    </p:spTree>
    <p:extLst>
      <p:ext uri="{BB962C8B-B14F-4D97-AF65-F5344CB8AC3E}">
        <p14:creationId xmlns:p14="http://schemas.microsoft.com/office/powerpoint/2010/main" val="511389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9B393-1751-BE2F-C4E8-4CC90A86E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F5F89391-303C-44F3-8DD5-E8618DE30198}"/>
              </a:ext>
            </a:extLst>
          </p:cNvPr>
          <p:cNvSpPr txBox="1">
            <a:spLocks/>
          </p:cNvSpPr>
          <p:nvPr/>
        </p:nvSpPr>
        <p:spPr>
          <a:xfrm>
            <a:off x="831342" y="2209791"/>
            <a:ext cx="5726938" cy="3790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1000"/>
              </a:spcBef>
              <a:buClr>
                <a:srgbClr val="005BBB"/>
              </a:buClr>
              <a:buFont typeface="Arial" panose="020B0604020202020204" pitchFamily="34" charset="0"/>
              <a:buNone/>
              <a:defRPr sz="1800" b="0" i="0" kern="1200" spc="-50" baseline="0">
                <a:solidFill>
                  <a:srgbClr val="828383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18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BBB"/>
              </a:buClr>
              <a:buFont typeface="Arial" panose="020B0604020202020204" pitchFamily="34" charset="0"/>
              <a:buNone/>
              <a:defRPr sz="2000" kern="1200" baseline="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91437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BBB"/>
              </a:buClr>
              <a:buFont typeface="LucidaGrande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371566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BBB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182875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BBB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28594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13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32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50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solidFill>
                  <a:schemeClr val="tx1"/>
                </a:solidFill>
              </a:rPr>
              <a:t>Regulated Infrastructure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</a:rPr>
              <a:t>Healthcare communication is HIPAA-governed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</a:rPr>
              <a:t>Compliance enforced at the workflow</a:t>
            </a:r>
          </a:p>
          <a:p>
            <a:r>
              <a:rPr lang="en-US" b="1">
                <a:solidFill>
                  <a:schemeClr val="tx1"/>
                </a:solidFill>
              </a:rPr>
              <a:t>Approval Creates Switching Costs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</a:rPr>
              <a:t>Vendor onboarding requires formal compliance review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</a:rPr>
              <a:t>Re-approval is operationally disruptive</a:t>
            </a:r>
          </a:p>
          <a:p>
            <a:r>
              <a:rPr lang="en-US" b="1">
                <a:solidFill>
                  <a:schemeClr val="tx1"/>
                </a:solidFill>
              </a:rPr>
              <a:t>Why Customers Stay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</a:rPr>
              <a:t>Systems are already compliant and trusted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</a:rPr>
              <a:t>Switching introduces regulatory and workflow risk</a:t>
            </a:r>
          </a:p>
          <a:p>
            <a:endParaRPr lang="en-US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06C58282-5AD6-4A3D-8A37-9C321FA08C19}"/>
              </a:ext>
            </a:extLst>
          </p:cNvPr>
          <p:cNvSpPr/>
          <p:nvPr/>
        </p:nvSpPr>
        <p:spPr>
          <a:xfrm>
            <a:off x="6429481" y="3866205"/>
            <a:ext cx="1318706" cy="7160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768FBC5-812D-42E9-B9A1-FD1ADE0418CC}"/>
              </a:ext>
            </a:extLst>
          </p:cNvPr>
          <p:cNvSpPr txBox="1">
            <a:spLocks/>
          </p:cNvSpPr>
          <p:nvPr/>
        </p:nvSpPr>
        <p:spPr>
          <a:xfrm>
            <a:off x="8221980" y="2112084"/>
            <a:ext cx="4142740" cy="3790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1000"/>
              </a:spcBef>
              <a:buClr>
                <a:srgbClr val="005BBB"/>
              </a:buClr>
              <a:buFont typeface="Arial" panose="020B0604020202020204" pitchFamily="34" charset="0"/>
              <a:buNone/>
              <a:defRPr sz="1800" b="0" i="0" kern="1200" spc="-50" baseline="0">
                <a:solidFill>
                  <a:srgbClr val="828383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18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BBB"/>
              </a:buClr>
              <a:buFont typeface="Arial" panose="020B0604020202020204" pitchFamily="34" charset="0"/>
              <a:buNone/>
              <a:defRPr sz="2000" kern="1200" baseline="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91437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BBB"/>
              </a:buClr>
              <a:buFont typeface="LucidaGrande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371566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BBB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182875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BBB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28594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13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32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50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4E23ADD2-568F-4B90-A65D-47FE0AE274C9}"/>
              </a:ext>
            </a:extLst>
          </p:cNvPr>
          <p:cNvSpPr txBox="1">
            <a:spLocks/>
          </p:cNvSpPr>
          <p:nvPr/>
        </p:nvSpPr>
        <p:spPr>
          <a:xfrm>
            <a:off x="8785860" y="3929205"/>
            <a:ext cx="3743452" cy="37904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1000"/>
              </a:spcBef>
              <a:buClr>
                <a:srgbClr val="005BBB"/>
              </a:buClr>
              <a:buFont typeface="Arial" panose="020B0604020202020204" pitchFamily="34" charset="0"/>
              <a:buNone/>
              <a:defRPr sz="1800" b="0" i="0" kern="1200" spc="-50" baseline="0">
                <a:solidFill>
                  <a:srgbClr val="828383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18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BBB"/>
              </a:buClr>
              <a:buFont typeface="Arial" panose="020B0604020202020204" pitchFamily="34" charset="0"/>
              <a:buNone/>
              <a:defRPr sz="2000" kern="1200" baseline="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2pPr>
            <a:lvl3pPr marL="91437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BBB"/>
              </a:buClr>
              <a:buFont typeface="LucidaGrande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3pPr>
            <a:lvl4pPr marL="1371566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BBB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4pPr>
            <a:lvl5pPr marL="182875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BBB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5pPr>
            <a:lvl6pPr marL="228594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13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32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50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solidFill>
                <a:schemeClr val="tx1"/>
              </a:solidFill>
            </a:endParaRPr>
          </a:p>
        </p:txBody>
      </p:sp>
      <p:graphicFrame>
        <p:nvGraphicFramePr>
          <p:cNvPr id="12" name="Table 15">
            <a:extLst>
              <a:ext uri="{FF2B5EF4-FFF2-40B4-BE49-F238E27FC236}">
                <a16:creationId xmlns:a16="http://schemas.microsoft.com/office/drawing/2014/main" id="{557BDD62-EA55-469A-86CB-FD06D70C37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028942"/>
              </p:ext>
            </p:extLst>
          </p:nvPr>
        </p:nvGraphicFramePr>
        <p:xfrm>
          <a:off x="7821339" y="2559798"/>
          <a:ext cx="3743452" cy="32081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3452">
                  <a:extLst>
                    <a:ext uri="{9D8B030D-6E8A-4147-A177-3AD203B41FA5}">
                      <a16:colId xmlns:a16="http://schemas.microsoft.com/office/drawing/2014/main" val="223002439"/>
                    </a:ext>
                  </a:extLst>
                </a:gridCol>
              </a:tblGrid>
              <a:tr h="473672">
                <a:tc>
                  <a:txBody>
                    <a:bodyPr/>
                    <a:lstStyle/>
                    <a:p>
                      <a:pPr algn="ctr"/>
                      <a:r>
                        <a:rPr lang="en-US" b="1" u="none">
                          <a:solidFill>
                            <a:schemeClr val="bg1"/>
                          </a:solidFill>
                        </a:rPr>
                        <a:t>Implications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1970577"/>
                  </a:ext>
                </a:extLst>
              </a:tr>
              <a:tr h="2734523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>
                          <a:solidFill>
                            <a:schemeClr val="tx1"/>
                          </a:solidFill>
                        </a:rPr>
                        <a:t>Low churn driven by regulatory inertia rather than pricing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>
                          <a:solidFill>
                            <a:schemeClr val="tx1"/>
                          </a:solidFill>
                        </a:rPr>
                        <a:t>Predictable, recurring cash flows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>
                          <a:solidFill>
                            <a:schemeClr val="tx1"/>
                          </a:solidFill>
                        </a:rPr>
                        <a:t>Limited </a:t>
                      </a:r>
                      <a:r>
                        <a:rPr lang="en-US" err="1">
                          <a:solidFill>
                            <a:schemeClr val="tx1"/>
                          </a:solidFill>
                        </a:rPr>
                        <a:t>CapEx</a:t>
                      </a:r>
                      <a:endParaRPr lang="en-US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>
                          <a:solidFill>
                            <a:schemeClr val="tx1"/>
                          </a:solidFill>
                        </a:rPr>
                        <a:t>Supports leverage and steady, natural deleveraging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>
                          <a:solidFill>
                            <a:schemeClr val="tx1"/>
                          </a:solidFill>
                        </a:rPr>
                        <a:t>Earnings profile suitable for multiple expansion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9707203"/>
                  </a:ext>
                </a:extLst>
              </a:tr>
            </a:tbl>
          </a:graphicData>
        </a:graphic>
      </p:graphicFrame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942EF85-3A3F-4973-8213-005C756744B2}"/>
              </a:ext>
            </a:extLst>
          </p:cNvPr>
          <p:cNvCxnSpPr/>
          <p:nvPr/>
        </p:nvCxnSpPr>
        <p:spPr>
          <a:xfrm>
            <a:off x="833120" y="3566160"/>
            <a:ext cx="544576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5A8E4E2-4A36-4500-80D7-2ED24EC16101}"/>
              </a:ext>
            </a:extLst>
          </p:cNvPr>
          <p:cNvCxnSpPr/>
          <p:nvPr/>
        </p:nvCxnSpPr>
        <p:spPr>
          <a:xfrm>
            <a:off x="833120" y="6309360"/>
            <a:ext cx="5445760" cy="752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1952D9A-7B3E-4E29-BAE3-F0CFFA685103}"/>
              </a:ext>
            </a:extLst>
          </p:cNvPr>
          <p:cNvCxnSpPr/>
          <p:nvPr/>
        </p:nvCxnSpPr>
        <p:spPr>
          <a:xfrm>
            <a:off x="833120" y="4968240"/>
            <a:ext cx="5445760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42286E2-A61B-421D-9F59-A13104AC71C4}"/>
              </a:ext>
            </a:extLst>
          </p:cNvPr>
          <p:cNvCxnSpPr/>
          <p:nvPr/>
        </p:nvCxnSpPr>
        <p:spPr>
          <a:xfrm>
            <a:off x="831342" y="2209791"/>
            <a:ext cx="544576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ight Bracket 17">
            <a:extLst>
              <a:ext uri="{FF2B5EF4-FFF2-40B4-BE49-F238E27FC236}">
                <a16:creationId xmlns:a16="http://schemas.microsoft.com/office/drawing/2014/main" id="{0207EB1B-7306-4166-8EF1-F1DD591FB89F}"/>
              </a:ext>
            </a:extLst>
          </p:cNvPr>
          <p:cNvSpPr/>
          <p:nvPr/>
        </p:nvSpPr>
        <p:spPr>
          <a:xfrm>
            <a:off x="6247955" y="2209790"/>
            <a:ext cx="279463" cy="4099566"/>
          </a:xfrm>
          <a:prstGeom prst="rightBracket">
            <a:avLst/>
          </a:prstGeom>
          <a:ln w="95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700">
              <a:solidFill>
                <a:srgbClr val="666666"/>
              </a:solidFill>
            </a:endParaRPr>
          </a:p>
        </p:txBody>
      </p:sp>
      <p:pic>
        <p:nvPicPr>
          <p:cNvPr id="6" name="Graphic 5" descr="Badge 1 outline">
            <a:extLst>
              <a:ext uri="{FF2B5EF4-FFF2-40B4-BE49-F238E27FC236}">
                <a16:creationId xmlns:a16="http://schemas.microsoft.com/office/drawing/2014/main" id="{747F1F06-4726-36C7-B520-C8FBD7B6CD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54222" y="2207101"/>
            <a:ext cx="594360" cy="594360"/>
          </a:xfrm>
          <a:prstGeom prst="rect">
            <a:avLst/>
          </a:prstGeom>
        </p:spPr>
      </p:pic>
      <p:pic>
        <p:nvPicPr>
          <p:cNvPr id="8" name="Graphic 7" descr="Badge outline">
            <a:extLst>
              <a:ext uri="{FF2B5EF4-FFF2-40B4-BE49-F238E27FC236}">
                <a16:creationId xmlns:a16="http://schemas.microsoft.com/office/drawing/2014/main" id="{E757619B-E48C-30CE-FCEF-D1D2A60A23B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95442" y="3569536"/>
            <a:ext cx="594360" cy="594360"/>
          </a:xfrm>
          <a:prstGeom prst="rect">
            <a:avLst/>
          </a:prstGeom>
        </p:spPr>
      </p:pic>
      <p:pic>
        <p:nvPicPr>
          <p:cNvPr id="14" name="Graphic 13" descr="Badge 3 outline">
            <a:extLst>
              <a:ext uri="{FF2B5EF4-FFF2-40B4-BE49-F238E27FC236}">
                <a16:creationId xmlns:a16="http://schemas.microsoft.com/office/drawing/2014/main" id="{DB0DC513-095F-2F80-C479-C54EF6FF745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42469" y="4973331"/>
            <a:ext cx="594360" cy="594360"/>
          </a:xfrm>
          <a:prstGeom prst="rect">
            <a:avLst/>
          </a:prstGeom>
        </p:spPr>
      </p:pic>
      <p:pic>
        <p:nvPicPr>
          <p:cNvPr id="24" name="Graphic 23" descr="Bar graph with upward trend outline">
            <a:extLst>
              <a:ext uri="{FF2B5EF4-FFF2-40B4-BE49-F238E27FC236}">
                <a16:creationId xmlns:a16="http://schemas.microsoft.com/office/drawing/2014/main" id="{8C5ECF7B-25E2-58E9-5BC8-CE8BF9B73CC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85241" y="5188443"/>
            <a:ext cx="579550" cy="579550"/>
          </a:xfrm>
          <a:prstGeom prst="rect">
            <a:avLst/>
          </a:prstGeom>
        </p:spPr>
      </p:pic>
      <p:sp>
        <p:nvSpPr>
          <p:cNvPr id="2" name="Title 2">
            <a:extLst>
              <a:ext uri="{FF2B5EF4-FFF2-40B4-BE49-F238E27FC236}">
                <a16:creationId xmlns:a16="http://schemas.microsoft.com/office/drawing/2014/main" id="{14CBF7C2-AA21-BF1E-F4E8-283BAF59987C}"/>
              </a:ext>
            </a:extLst>
          </p:cNvPr>
          <p:cNvSpPr txBox="1">
            <a:spLocks/>
          </p:cNvSpPr>
          <p:nvPr/>
        </p:nvSpPr>
        <p:spPr>
          <a:xfrm>
            <a:off x="530742" y="1232472"/>
            <a:ext cx="11362310" cy="71608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B281A8-4133-01A2-0E8B-3C63C41CD0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517" y="6242593"/>
            <a:ext cx="1490133" cy="745067"/>
          </a:xfrm>
          <a:prstGeom prst="rect">
            <a:avLst/>
          </a:prstGeom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D2300611-641A-BC5D-A349-EF6237E9F2D9}"/>
              </a:ext>
            </a:extLst>
          </p:cNvPr>
          <p:cNvSpPr txBox="1">
            <a:spLocks/>
          </p:cNvSpPr>
          <p:nvPr/>
        </p:nvSpPr>
        <p:spPr>
          <a:xfrm>
            <a:off x="683142" y="1384872"/>
            <a:ext cx="11362310" cy="71608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endParaRPr lang="en-US"/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645FCCF6-B15D-ED6E-29A1-D8933496C6FE}"/>
              </a:ext>
            </a:extLst>
          </p:cNvPr>
          <p:cNvSpPr txBox="1">
            <a:spLocks/>
          </p:cNvSpPr>
          <p:nvPr/>
        </p:nvSpPr>
        <p:spPr>
          <a:xfrm>
            <a:off x="835542" y="1537272"/>
            <a:ext cx="11362310" cy="71608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endParaRPr lang="en-US"/>
          </a:p>
        </p:txBody>
      </p:sp>
      <p:sp>
        <p:nvSpPr>
          <p:cNvPr id="16" name="Title 2">
            <a:extLst>
              <a:ext uri="{FF2B5EF4-FFF2-40B4-BE49-F238E27FC236}">
                <a16:creationId xmlns:a16="http://schemas.microsoft.com/office/drawing/2014/main" id="{51D582FA-4431-8144-4D3F-1A55F8A38235}"/>
              </a:ext>
            </a:extLst>
          </p:cNvPr>
          <p:cNvSpPr txBox="1">
            <a:spLocks/>
          </p:cNvSpPr>
          <p:nvPr/>
        </p:nvSpPr>
        <p:spPr>
          <a:xfrm>
            <a:off x="530742" y="1137354"/>
            <a:ext cx="11362310" cy="71608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US">
                <a:latin typeface="Georgia"/>
              </a:rPr>
              <a:t>Regulation-Driven Customer Stickiness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767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47EB1601-9F1E-385C-7BBD-CDE6B94F2F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9215574"/>
              </p:ext>
            </p:extLst>
          </p:nvPr>
        </p:nvGraphicFramePr>
        <p:xfrm>
          <a:off x="198766" y="3489847"/>
          <a:ext cx="3903615" cy="2864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9245478"/>
              </p:ext>
            </p:extLst>
          </p:nvPr>
        </p:nvGraphicFramePr>
        <p:xfrm>
          <a:off x="3689633" y="3903656"/>
          <a:ext cx="3902314" cy="24507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1B385740-893F-72C9-2DDD-23F9625FEB94}"/>
              </a:ext>
            </a:extLst>
          </p:cNvPr>
          <p:cNvSpPr txBox="1"/>
          <p:nvPr/>
        </p:nvSpPr>
        <p:spPr>
          <a:xfrm>
            <a:off x="1521888" y="4629795"/>
            <a:ext cx="125737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 b="1"/>
              <a:t>99.4% Locked</a:t>
            </a:r>
            <a:endParaRPr lang="en-US" sz="1600" b="1">
              <a:cs typeface="Arial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AD566EA0-F622-2790-F6B9-9D068F5AA5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934" y="6354390"/>
            <a:ext cx="279275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6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Source: Nasdaq Institutional Holdings, Bloomberg, Management Estimates.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6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16DB26A9-F4C4-C747-5511-0E0471882D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3597339"/>
              </p:ext>
            </p:extLst>
          </p:nvPr>
        </p:nvGraphicFramePr>
        <p:xfrm>
          <a:off x="648181" y="1915838"/>
          <a:ext cx="3041451" cy="17109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0206">
                  <a:extLst>
                    <a:ext uri="{9D8B030D-6E8A-4147-A177-3AD203B41FA5}">
                      <a16:colId xmlns:a16="http://schemas.microsoft.com/office/drawing/2014/main" val="4279014756"/>
                    </a:ext>
                  </a:extLst>
                </a:gridCol>
                <a:gridCol w="1113116">
                  <a:extLst>
                    <a:ext uri="{9D8B030D-6E8A-4147-A177-3AD203B41FA5}">
                      <a16:colId xmlns:a16="http://schemas.microsoft.com/office/drawing/2014/main" val="4128737151"/>
                    </a:ext>
                  </a:extLst>
                </a:gridCol>
                <a:gridCol w="758129">
                  <a:extLst>
                    <a:ext uri="{9D8B030D-6E8A-4147-A177-3AD203B41FA5}">
                      <a16:colId xmlns:a16="http://schemas.microsoft.com/office/drawing/2014/main" val="1725124222"/>
                    </a:ext>
                  </a:extLst>
                </a:gridCol>
              </a:tblGrid>
              <a:tr h="427737">
                <a:tc>
                  <a:txBody>
                    <a:bodyPr/>
                    <a:lstStyle/>
                    <a:p>
                      <a:r>
                        <a:rPr lang="en-US" sz="1100"/>
                        <a:t>Company</a:t>
                      </a:r>
                    </a:p>
                  </a:txBody>
                  <a:tcPr marL="100584" marR="100584"/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Shares Owned</a:t>
                      </a:r>
                    </a:p>
                  </a:txBody>
                  <a:tcPr marL="100584" marR="100584"/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%</a:t>
                      </a:r>
                    </a:p>
                  </a:txBody>
                  <a:tcPr marL="100584" marR="100584"/>
                </a:tc>
                <a:extLst>
                  <a:ext uri="{0D108BD9-81ED-4DB2-BD59-A6C34878D82A}">
                    <a16:rowId xmlns:a16="http://schemas.microsoft.com/office/drawing/2014/main" val="2124932075"/>
                  </a:ext>
                </a:extLst>
              </a:tr>
              <a:tr h="397184">
                <a:tc>
                  <a:txBody>
                    <a:bodyPr/>
                    <a:lstStyle/>
                    <a:p>
                      <a:r>
                        <a:rPr lang="en-US" sz="1000" b="1"/>
                        <a:t>Janus Henderson</a:t>
                      </a:r>
                    </a:p>
                  </a:txBody>
                  <a:tcPr marL="100584" marR="100584"/>
                </a:tc>
                <a:tc>
                  <a:txBody>
                    <a:bodyPr/>
                    <a:lstStyle/>
                    <a:p>
                      <a:r>
                        <a:rPr lang="en-US" sz="1000" b="1"/>
                        <a:t>2,476,328</a:t>
                      </a:r>
                    </a:p>
                  </a:txBody>
                  <a:tcPr marL="100584" marR="100584"/>
                </a:tc>
                <a:tc>
                  <a:txBody>
                    <a:bodyPr/>
                    <a:lstStyle/>
                    <a:p>
                      <a:r>
                        <a:rPr lang="en-US" sz="1000" b="1"/>
                        <a:t>13.03%</a:t>
                      </a:r>
                    </a:p>
                  </a:txBody>
                  <a:tcPr marL="100584" marR="100584"/>
                </a:tc>
                <a:extLst>
                  <a:ext uri="{0D108BD9-81ED-4DB2-BD59-A6C34878D82A}">
                    <a16:rowId xmlns:a16="http://schemas.microsoft.com/office/drawing/2014/main" val="683482984"/>
                  </a:ext>
                </a:extLst>
              </a:tr>
              <a:tr h="397184">
                <a:tc>
                  <a:txBody>
                    <a:bodyPr/>
                    <a:lstStyle/>
                    <a:p>
                      <a:r>
                        <a:rPr lang="en-US" sz="1000" b="1"/>
                        <a:t>The Vanguard Group</a:t>
                      </a:r>
                    </a:p>
                  </a:txBody>
                  <a:tcPr marL="100584" marR="100584"/>
                </a:tc>
                <a:tc>
                  <a:txBody>
                    <a:bodyPr/>
                    <a:lstStyle/>
                    <a:p>
                      <a:r>
                        <a:rPr lang="en-US" sz="1000" b="1"/>
                        <a:t>1,647,550</a:t>
                      </a:r>
                    </a:p>
                  </a:txBody>
                  <a:tcPr marL="100584" marR="100584"/>
                </a:tc>
                <a:tc>
                  <a:txBody>
                    <a:bodyPr/>
                    <a:lstStyle/>
                    <a:p>
                      <a:r>
                        <a:rPr lang="en-US" sz="1000" b="1"/>
                        <a:t>8.69%</a:t>
                      </a:r>
                    </a:p>
                  </a:txBody>
                  <a:tcPr marL="100584" marR="100584"/>
                </a:tc>
                <a:extLst>
                  <a:ext uri="{0D108BD9-81ED-4DB2-BD59-A6C34878D82A}">
                    <a16:rowId xmlns:a16="http://schemas.microsoft.com/office/drawing/2014/main" val="2166940688"/>
                  </a:ext>
                </a:extLst>
              </a:tr>
              <a:tr h="244421">
                <a:tc>
                  <a:txBody>
                    <a:bodyPr/>
                    <a:lstStyle/>
                    <a:p>
                      <a:r>
                        <a:rPr lang="en-US" sz="1000" b="1"/>
                        <a:t>BlackRock</a:t>
                      </a:r>
                    </a:p>
                  </a:txBody>
                  <a:tcPr marL="100584" marR="100584"/>
                </a:tc>
                <a:tc>
                  <a:txBody>
                    <a:bodyPr/>
                    <a:lstStyle/>
                    <a:p>
                      <a:r>
                        <a:rPr lang="en-US" sz="1000" b="1"/>
                        <a:t>1,382,137</a:t>
                      </a:r>
                    </a:p>
                  </a:txBody>
                  <a:tcPr marL="100584" marR="100584"/>
                </a:tc>
                <a:tc>
                  <a:txBody>
                    <a:bodyPr/>
                    <a:lstStyle/>
                    <a:p>
                      <a:r>
                        <a:rPr lang="en-US" sz="1000" b="1"/>
                        <a:t>7.29%</a:t>
                      </a:r>
                    </a:p>
                  </a:txBody>
                  <a:tcPr marL="100584" marR="100584"/>
                </a:tc>
                <a:extLst>
                  <a:ext uri="{0D108BD9-81ED-4DB2-BD59-A6C34878D82A}">
                    <a16:rowId xmlns:a16="http://schemas.microsoft.com/office/drawing/2014/main" val="1476821584"/>
                  </a:ext>
                </a:extLst>
              </a:tr>
              <a:tr h="244421">
                <a:tc>
                  <a:txBody>
                    <a:bodyPr/>
                    <a:lstStyle/>
                    <a:p>
                      <a:r>
                        <a:rPr lang="en-US" sz="1000" b="1"/>
                        <a:t>Gates Capital</a:t>
                      </a:r>
                    </a:p>
                  </a:txBody>
                  <a:tcPr marL="100584" marR="100584"/>
                </a:tc>
                <a:tc>
                  <a:txBody>
                    <a:bodyPr/>
                    <a:lstStyle/>
                    <a:p>
                      <a:r>
                        <a:rPr lang="en-US" sz="1000" b="1"/>
                        <a:t>1,371,014</a:t>
                      </a:r>
                    </a:p>
                  </a:txBody>
                  <a:tcPr marL="100584" marR="100584"/>
                </a:tc>
                <a:tc>
                  <a:txBody>
                    <a:bodyPr/>
                    <a:lstStyle/>
                    <a:p>
                      <a:r>
                        <a:rPr lang="en-US" sz="1000" b="1"/>
                        <a:t>7.22%</a:t>
                      </a:r>
                    </a:p>
                  </a:txBody>
                  <a:tcPr marL="100584" marR="100584"/>
                </a:tc>
                <a:extLst>
                  <a:ext uri="{0D108BD9-81ED-4DB2-BD59-A6C34878D82A}">
                    <a16:rowId xmlns:a16="http://schemas.microsoft.com/office/drawing/2014/main" val="2484493349"/>
                  </a:ext>
                </a:extLst>
              </a:tr>
            </a:tbl>
          </a:graphicData>
        </a:graphic>
      </p:graphicFrame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3AE1B823-B65D-D231-F97B-12CAFEBC20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4819302"/>
              </p:ext>
            </p:extLst>
          </p:nvPr>
        </p:nvGraphicFramePr>
        <p:xfrm>
          <a:off x="8067751" y="1777204"/>
          <a:ext cx="3265121" cy="3963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C86F7C8F-A59C-D8F2-BB52-77A748E913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4714277"/>
              </p:ext>
            </p:extLst>
          </p:nvPr>
        </p:nvGraphicFramePr>
        <p:xfrm>
          <a:off x="7749154" y="1777205"/>
          <a:ext cx="3902314" cy="4854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00BB857D-21DA-9AE3-AA71-559691539A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1443202"/>
              </p:ext>
            </p:extLst>
          </p:nvPr>
        </p:nvGraphicFramePr>
        <p:xfrm>
          <a:off x="3805906" y="2265503"/>
          <a:ext cx="3903615" cy="1493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145A42A9-5E8A-C0DC-57CF-FF433346877F}"/>
              </a:ext>
            </a:extLst>
          </p:cNvPr>
          <p:cNvSpPr txBox="1"/>
          <p:nvPr/>
        </p:nvSpPr>
        <p:spPr>
          <a:xfrm>
            <a:off x="4337297" y="1915838"/>
            <a:ext cx="613263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/>
              <a:t>Insider Ownership (DEF 14A)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0AC9B8B-DE79-5EB8-8664-230EF1C4931C}"/>
              </a:ext>
            </a:extLst>
          </p:cNvPr>
          <p:cNvSpPr txBox="1"/>
          <p:nvPr/>
        </p:nvSpPr>
        <p:spPr>
          <a:xfrm>
            <a:off x="4260027" y="3852550"/>
            <a:ext cx="314358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800" b="1" i="0" u="none" strike="noStrike" kern="1200" baseline="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pPr>
            <a:r>
              <a:rPr lang="en-US" sz="1600" b="1">
                <a:solidFill>
                  <a:schemeClr val="tx1"/>
                </a:solidFill>
              </a:rPr>
              <a:t>Forward Looking</a:t>
            </a:r>
            <a:r>
              <a:rPr lang="en-US" sz="1600" b="1" baseline="0">
                <a:solidFill>
                  <a:schemeClr val="tx1"/>
                </a:solidFill>
              </a:rPr>
              <a:t> </a:t>
            </a:r>
            <a:r>
              <a:rPr lang="en-US" sz="1600" b="1">
                <a:solidFill>
                  <a:schemeClr val="tx1"/>
                </a:solidFill>
              </a:rPr>
              <a:t>Volume Trend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56F3A6AD-221A-28FC-059C-6953EABA3A0C}"/>
                  </a:ext>
                </a:extLst>
              </p14:cNvPr>
              <p14:cNvContentPartPr/>
              <p14:nvPr/>
            </p14:nvContentPartPr>
            <p14:xfrm>
              <a:off x="5961840" y="4821792"/>
              <a:ext cx="360" cy="36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56F3A6AD-221A-28FC-059C-6953EABA3A0C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5925840" y="4785792"/>
                <a:ext cx="72000" cy="72000"/>
              </a:xfrm>
              <a:prstGeom prst="rect">
                <a:avLst/>
              </a:prstGeom>
            </p:spPr>
          </p:pic>
        </mc:Fallback>
      </mc:AlternateContent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D422F5CB-C980-53BC-6EC2-0EB5ADE6EF7F}"/>
              </a:ext>
            </a:extLst>
          </p:cNvPr>
          <p:cNvCxnSpPr>
            <a:cxnSpLocks/>
          </p:cNvCxnSpPr>
          <p:nvPr/>
        </p:nvCxnSpPr>
        <p:spPr>
          <a:xfrm flipH="1">
            <a:off x="5370879" y="4814017"/>
            <a:ext cx="576382" cy="4097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Double Bracket 39">
            <a:extLst>
              <a:ext uri="{FF2B5EF4-FFF2-40B4-BE49-F238E27FC236}">
                <a16:creationId xmlns:a16="http://schemas.microsoft.com/office/drawing/2014/main" id="{EA0C7F2E-BBD0-ACB8-8BB1-3689452C6329}"/>
              </a:ext>
            </a:extLst>
          </p:cNvPr>
          <p:cNvSpPr/>
          <p:nvPr/>
        </p:nvSpPr>
        <p:spPr>
          <a:xfrm>
            <a:off x="4962178" y="5278914"/>
            <a:ext cx="696158" cy="342561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003B11E-D216-B3FC-6477-D1EF10D4B83B}"/>
              </a:ext>
            </a:extLst>
          </p:cNvPr>
          <p:cNvSpPr txBox="1"/>
          <p:nvPr/>
        </p:nvSpPr>
        <p:spPr>
          <a:xfrm>
            <a:off x="4937954" y="5339272"/>
            <a:ext cx="83100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800" i="1"/>
              <a:t>We are here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EDE251E3-4A02-B6C7-0041-BE0E2D56441B}"/>
              </a:ext>
            </a:extLst>
          </p:cNvPr>
          <p:cNvSpPr txBox="1">
            <a:spLocks/>
          </p:cNvSpPr>
          <p:nvPr/>
        </p:nvSpPr>
        <p:spPr>
          <a:xfrm>
            <a:off x="540532" y="1134910"/>
            <a:ext cx="11362310" cy="71608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US"/>
              <a:t>Ownership Rationale &amp; Transaction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756012-F8E2-643A-25AD-7102F17A476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517" y="6242593"/>
            <a:ext cx="1490133" cy="74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827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50614" y="1042717"/>
            <a:ext cx="10515600" cy="716084"/>
          </a:xfrm>
        </p:spPr>
        <p:txBody>
          <a:bodyPr/>
          <a:lstStyle/>
          <a:p>
            <a:r>
              <a:rPr lang="en-US">
                <a:latin typeface="Georgia"/>
              </a:rPr>
              <a:t>Market Analysis, Strategic Positioning</a:t>
            </a:r>
            <a:endParaRPr lang="en-US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D009CDDD-AF1F-F5C2-4F3C-E07722ED1E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5240389"/>
              </p:ext>
            </p:extLst>
          </p:nvPr>
        </p:nvGraphicFramePr>
        <p:xfrm>
          <a:off x="648087" y="3884452"/>
          <a:ext cx="4439412" cy="2732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872DCE57-EA58-1465-F47F-E77A962F9C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97728" y="4118406"/>
            <a:ext cx="788321" cy="394161"/>
          </a:xfrm>
          <a:prstGeom prst="rect">
            <a:avLst/>
          </a:prstGeom>
        </p:spPr>
      </p:pic>
      <p:graphicFrame>
        <p:nvGraphicFramePr>
          <p:cNvPr id="18" name="Diagram 17">
            <a:extLst>
              <a:ext uri="{FF2B5EF4-FFF2-40B4-BE49-F238E27FC236}">
                <a16:creationId xmlns:a16="http://schemas.microsoft.com/office/drawing/2014/main" id="{8420842B-321C-D473-2270-5327E288B8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9863550"/>
              </p:ext>
            </p:extLst>
          </p:nvPr>
        </p:nvGraphicFramePr>
        <p:xfrm>
          <a:off x="550614" y="1872072"/>
          <a:ext cx="5314979" cy="2012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761BB6E4-6C18-4E49-A5B4-6D692D8CA5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773938"/>
              </p:ext>
            </p:extLst>
          </p:nvPr>
        </p:nvGraphicFramePr>
        <p:xfrm>
          <a:off x="6250674" y="1992812"/>
          <a:ext cx="5314980" cy="18416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1660">
                  <a:extLst>
                    <a:ext uri="{9D8B030D-6E8A-4147-A177-3AD203B41FA5}">
                      <a16:colId xmlns:a16="http://schemas.microsoft.com/office/drawing/2014/main" val="4228816875"/>
                    </a:ext>
                  </a:extLst>
                </a:gridCol>
                <a:gridCol w="1771660">
                  <a:extLst>
                    <a:ext uri="{9D8B030D-6E8A-4147-A177-3AD203B41FA5}">
                      <a16:colId xmlns:a16="http://schemas.microsoft.com/office/drawing/2014/main" val="3023934980"/>
                    </a:ext>
                  </a:extLst>
                </a:gridCol>
                <a:gridCol w="1771660">
                  <a:extLst>
                    <a:ext uri="{9D8B030D-6E8A-4147-A177-3AD203B41FA5}">
                      <a16:colId xmlns:a16="http://schemas.microsoft.com/office/drawing/2014/main" val="2528931865"/>
                    </a:ext>
                  </a:extLst>
                </a:gridCol>
              </a:tblGrid>
              <a:tr h="368321"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Company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Market Cap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/>
                        <a:t>EV/EBITDA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2575543"/>
                  </a:ext>
                </a:extLst>
              </a:tr>
              <a:tr h="36832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OpenText</a:t>
                      </a:r>
                    </a:p>
                  </a:txBody>
                  <a:tcPr marL="7620" marR="7620" marT="762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  <a:latin typeface="+mj-lt"/>
                        </a:rPr>
                        <a:t>$9.4B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8.13x</a:t>
                      </a:r>
                    </a:p>
                  </a:txBody>
                  <a:tcPr marL="68580" marR="7620" marT="7620" anchor="b"/>
                </a:tc>
                <a:extLst>
                  <a:ext uri="{0D108BD9-81ED-4DB2-BD59-A6C34878D82A}">
                    <a16:rowId xmlns:a16="http://schemas.microsoft.com/office/drawing/2014/main" val="2250232315"/>
                  </a:ext>
                </a:extLst>
              </a:tr>
              <a:tr h="36832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RingCentral</a:t>
                      </a:r>
                    </a:p>
                  </a:txBody>
                  <a:tcPr marL="7620" marR="7620" marT="762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  <a:latin typeface="+mj-lt"/>
                        </a:rPr>
                        <a:t>$2.6B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7.82x</a:t>
                      </a:r>
                    </a:p>
                  </a:txBody>
                  <a:tcPr marL="68580" marR="7620" marT="7620" anchor="b"/>
                </a:tc>
                <a:extLst>
                  <a:ext uri="{0D108BD9-81ED-4DB2-BD59-A6C34878D82A}">
                    <a16:rowId xmlns:a16="http://schemas.microsoft.com/office/drawing/2014/main" val="2729604113"/>
                  </a:ext>
                </a:extLst>
              </a:tr>
              <a:tr h="36832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Consensus</a:t>
                      </a:r>
                    </a:p>
                  </a:txBody>
                  <a:tcPr marL="7620" marR="7620" marT="762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chemeClr val="tx1"/>
                          </a:solidFill>
                          <a:latin typeface="+mj-lt"/>
                        </a:rPr>
                        <a:t>$517M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5.6x</a:t>
                      </a:r>
                    </a:p>
                  </a:txBody>
                  <a:tcPr marL="7620" marR="7620" marT="7620" anchor="b"/>
                </a:tc>
                <a:extLst>
                  <a:ext uri="{0D108BD9-81ED-4DB2-BD59-A6C34878D82A}">
                    <a16:rowId xmlns:a16="http://schemas.microsoft.com/office/drawing/2014/main" val="2216847745"/>
                  </a:ext>
                </a:extLst>
              </a:tr>
              <a:tr h="36832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Upland</a:t>
                      </a:r>
                    </a:p>
                  </a:txBody>
                  <a:tcPr marL="7620" marR="7620" marT="762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tx1"/>
                          </a:solidFill>
                          <a:latin typeface="+mj-lt"/>
                        </a:rPr>
                        <a:t>$28.4M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4.12x</a:t>
                      </a:r>
                    </a:p>
                  </a:txBody>
                  <a:tcPr marL="7620" marR="7620" marT="7620" anchor="b"/>
                </a:tc>
                <a:extLst>
                  <a:ext uri="{0D108BD9-81ED-4DB2-BD59-A6C34878D82A}">
                    <a16:rowId xmlns:a16="http://schemas.microsoft.com/office/drawing/2014/main" val="472393662"/>
                  </a:ext>
                </a:extLst>
              </a:tr>
            </a:tbl>
          </a:graphicData>
        </a:graphic>
      </p:graphicFrame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585B4FC4-911B-C1D3-D4A0-8C118092D6A8}"/>
              </a:ext>
            </a:extLst>
          </p:cNvPr>
          <p:cNvSpPr txBox="1">
            <a:spLocks/>
          </p:cNvSpPr>
          <p:nvPr/>
        </p:nvSpPr>
        <p:spPr>
          <a:xfrm>
            <a:off x="4948433" y="4756792"/>
            <a:ext cx="1413087" cy="15737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5BBB"/>
              </a:buClr>
              <a:buFont typeface="Arial" panose="020B0604020202020204" pitchFamily="34" charset="0"/>
              <a:buChar char="•"/>
              <a:defRPr sz="2000" kern="1200" baseline="0">
                <a:solidFill>
                  <a:srgbClr val="828383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BBB"/>
              </a:buClr>
              <a:buFont typeface="Arial" panose="020B0604020202020204" pitchFamily="34" charset="0"/>
              <a:buChar char="•"/>
              <a:defRPr sz="2000" kern="1200" baseline="0">
                <a:solidFill>
                  <a:srgbClr val="828383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BBB"/>
              </a:buClr>
              <a:buFont typeface="LucidaGrande" charset="0"/>
              <a:buChar char="-"/>
              <a:defRPr sz="1800" kern="1200" baseline="0">
                <a:solidFill>
                  <a:srgbClr val="828383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BBB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BBB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1200" b="1" i="1"/>
              <a:t>60% Market Share</a:t>
            </a:r>
            <a:endParaRPr lang="en-US" sz="1200" i="1"/>
          </a:p>
        </p:txBody>
      </p:sp>
      <p:sp>
        <p:nvSpPr>
          <p:cNvPr id="21" name="Double Bracket 20">
            <a:extLst>
              <a:ext uri="{FF2B5EF4-FFF2-40B4-BE49-F238E27FC236}">
                <a16:creationId xmlns:a16="http://schemas.microsoft.com/office/drawing/2014/main" id="{F204F818-31FB-4DC8-5A14-FE9EE9C57431}"/>
              </a:ext>
            </a:extLst>
          </p:cNvPr>
          <p:cNvSpPr/>
          <p:nvPr/>
        </p:nvSpPr>
        <p:spPr>
          <a:xfrm>
            <a:off x="4948433" y="4692579"/>
            <a:ext cx="1044948" cy="612951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Left Brace 21">
            <a:extLst>
              <a:ext uri="{FF2B5EF4-FFF2-40B4-BE49-F238E27FC236}">
                <a16:creationId xmlns:a16="http://schemas.microsoft.com/office/drawing/2014/main" id="{86E9D414-A05B-49C6-481D-534A5F067BBA}"/>
              </a:ext>
            </a:extLst>
          </p:cNvPr>
          <p:cNvSpPr/>
          <p:nvPr/>
        </p:nvSpPr>
        <p:spPr>
          <a:xfrm rot="10800000">
            <a:off x="4695836" y="4445167"/>
            <a:ext cx="102618" cy="103181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3" name="Diagram 22">
            <a:extLst>
              <a:ext uri="{FF2B5EF4-FFF2-40B4-BE49-F238E27FC236}">
                <a16:creationId xmlns:a16="http://schemas.microsoft.com/office/drawing/2014/main" id="{20E07D5D-FD1A-D7DD-4F89-F19B36E7DF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5554405"/>
              </p:ext>
            </p:extLst>
          </p:nvPr>
        </p:nvGraphicFramePr>
        <p:xfrm>
          <a:off x="6250675" y="4387099"/>
          <a:ext cx="5314979" cy="2012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2F370B4B-341F-AACB-4E33-BA00F8481D4A}"/>
              </a:ext>
            </a:extLst>
          </p:cNvPr>
          <p:cNvSpPr txBox="1"/>
          <p:nvPr/>
        </p:nvSpPr>
        <p:spPr>
          <a:xfrm>
            <a:off x="892107" y="3831420"/>
            <a:ext cx="613263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/>
              <a:t>Healthcare Comm. Industry Breakdown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8A57171-1A10-D26D-30E6-B15A6F0E5C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517" y="6242593"/>
            <a:ext cx="1490133" cy="74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90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690A1-F7D7-6572-F937-3DDFB6906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BD9337E-6AD9-65A5-9831-450E4C8CB379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970926" y="5165480"/>
            <a:ext cx="1826439" cy="228445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b="1" i="1"/>
              <a:t>64% Corporate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200" i="1"/>
              <a:t>Sticky Healthcare + Gov Rev (+6.5% YoY); Corporate revenue retention rate of 101.3%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3F3CC94E-0C5D-6314-3F83-0FF752F8E08D}"/>
              </a:ext>
            </a:extLst>
          </p:cNvPr>
          <p:cNvGraphicFramePr/>
          <p:nvPr/>
        </p:nvGraphicFramePr>
        <p:xfrm>
          <a:off x="95582" y="2036763"/>
          <a:ext cx="3425687" cy="2544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Double Bracket 9">
            <a:extLst>
              <a:ext uri="{FF2B5EF4-FFF2-40B4-BE49-F238E27FC236}">
                <a16:creationId xmlns:a16="http://schemas.microsoft.com/office/drawing/2014/main" id="{56D46065-A261-821D-17BC-99AB16F89989}"/>
              </a:ext>
            </a:extLst>
          </p:cNvPr>
          <p:cNvSpPr/>
          <p:nvPr/>
        </p:nvSpPr>
        <p:spPr>
          <a:xfrm>
            <a:off x="880812" y="5055975"/>
            <a:ext cx="2059036" cy="1302492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6C3D44-C5CE-9D41-B2EF-696999E45126}"/>
              </a:ext>
            </a:extLst>
          </p:cNvPr>
          <p:cNvSpPr txBox="1"/>
          <p:nvPr/>
        </p:nvSpPr>
        <p:spPr>
          <a:xfrm>
            <a:off x="927414" y="3022798"/>
            <a:ext cx="17620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/>
              <a:t>$350M</a:t>
            </a:r>
          </a:p>
          <a:p>
            <a:pPr algn="ctr"/>
            <a:r>
              <a:rPr lang="en-US" sz="1400" b="1"/>
              <a:t>FY25 Revenue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4" name="Chart 13">
                <a:extLst>
                  <a:ext uri="{FF2B5EF4-FFF2-40B4-BE49-F238E27FC236}">
                    <a16:creationId xmlns:a16="http://schemas.microsoft.com/office/drawing/2014/main" id="{F82A9C35-FEC3-8F71-5BE7-3A8D6DF57CD0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398728976"/>
                  </p:ext>
                </p:extLst>
              </p:nvPr>
            </p:nvGraphicFramePr>
            <p:xfrm>
              <a:off x="3457363" y="3373704"/>
              <a:ext cx="5990671" cy="2848174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4"/>
              </a:graphicData>
            </a:graphic>
          </p:graphicFrame>
        </mc:Choice>
        <mc:Fallback xmlns="">
          <p:pic>
            <p:nvPicPr>
              <p:cNvPr id="14" name="Chart 13">
                <a:extLst>
                  <a:ext uri="{FF2B5EF4-FFF2-40B4-BE49-F238E27FC236}">
                    <a16:creationId xmlns:a16="http://schemas.microsoft.com/office/drawing/2014/main" id="{F82A9C35-FEC3-8F71-5BE7-3A8D6DF57CD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57363" y="3373704"/>
                <a:ext cx="5990671" cy="2848174"/>
              </a:xfrm>
              <a:prstGeom prst="rect">
                <a:avLst/>
              </a:prstGeom>
            </p:spPr>
          </p:pic>
        </mc:Fallback>
      </mc:AlternateContent>
      <p:sp>
        <p:nvSpPr>
          <p:cNvPr id="21" name="Left Brace 20">
            <a:extLst>
              <a:ext uri="{FF2B5EF4-FFF2-40B4-BE49-F238E27FC236}">
                <a16:creationId xmlns:a16="http://schemas.microsoft.com/office/drawing/2014/main" id="{43237139-1171-6594-8877-BA5C0A52B339}"/>
              </a:ext>
            </a:extLst>
          </p:cNvPr>
          <p:cNvSpPr/>
          <p:nvPr/>
        </p:nvSpPr>
        <p:spPr>
          <a:xfrm rot="5400000">
            <a:off x="4371014" y="1976828"/>
            <a:ext cx="557277" cy="212578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ouble Bracket 21">
            <a:extLst>
              <a:ext uri="{FF2B5EF4-FFF2-40B4-BE49-F238E27FC236}">
                <a16:creationId xmlns:a16="http://schemas.microsoft.com/office/drawing/2014/main" id="{EBD8D8F5-1E06-CBBD-3E56-0C6ABB576DED}"/>
              </a:ext>
            </a:extLst>
          </p:cNvPr>
          <p:cNvSpPr/>
          <p:nvPr/>
        </p:nvSpPr>
        <p:spPr>
          <a:xfrm>
            <a:off x="3533577" y="2199422"/>
            <a:ext cx="2178966" cy="557278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86661F3-273D-CEC2-94FC-5594C51FA309}"/>
              </a:ext>
            </a:extLst>
          </p:cNvPr>
          <p:cNvSpPr txBox="1"/>
          <p:nvPr/>
        </p:nvSpPr>
        <p:spPr>
          <a:xfrm>
            <a:off x="3704921" y="2315177"/>
            <a:ext cx="206137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200" b="1" i="1"/>
              <a:t>~84% Cash Conversion</a:t>
            </a:r>
            <a:endParaRPr lang="en-US" sz="1200" i="1"/>
          </a:p>
        </p:txBody>
      </p:sp>
      <p:graphicFrame>
        <p:nvGraphicFramePr>
          <p:cNvPr id="33" name="Diagram 32">
            <a:extLst>
              <a:ext uri="{FF2B5EF4-FFF2-40B4-BE49-F238E27FC236}">
                <a16:creationId xmlns:a16="http://schemas.microsoft.com/office/drawing/2014/main" id="{78769DC1-D587-811B-4548-8D49EFC7B5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3081094"/>
              </p:ext>
            </p:extLst>
          </p:nvPr>
        </p:nvGraphicFramePr>
        <p:xfrm>
          <a:off x="5928748" y="2199422"/>
          <a:ext cx="5712268" cy="38081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4" name="Left Brace 3">
            <a:extLst>
              <a:ext uri="{FF2B5EF4-FFF2-40B4-BE49-F238E27FC236}">
                <a16:creationId xmlns:a16="http://schemas.microsoft.com/office/drawing/2014/main" id="{2188097A-8270-E949-87E5-8A61126F3EFF}"/>
              </a:ext>
            </a:extLst>
          </p:cNvPr>
          <p:cNvSpPr/>
          <p:nvPr/>
        </p:nvSpPr>
        <p:spPr>
          <a:xfrm rot="16200000">
            <a:off x="1598319" y="3701253"/>
            <a:ext cx="557277" cy="212578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26960F83-476F-20E6-21C8-D3C448FCF37F}"/>
              </a:ext>
            </a:extLst>
          </p:cNvPr>
          <p:cNvSpPr txBox="1">
            <a:spLocks/>
          </p:cNvSpPr>
          <p:nvPr/>
        </p:nvSpPr>
        <p:spPr>
          <a:xfrm>
            <a:off x="530742" y="1146747"/>
            <a:ext cx="11362310" cy="71608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US"/>
              <a:t>Cash Flow-Funded Network Expansion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EDF44E-44B6-56E6-206F-9563B7B7D69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517" y="6242593"/>
            <a:ext cx="1490133" cy="74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894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c 3"/>
          <p:cNvSpPr/>
          <p:nvPr/>
        </p:nvSpPr>
        <p:spPr>
          <a:xfrm rot="14652315" flipV="1">
            <a:off x="1158514" y="4967722"/>
            <a:ext cx="1399130" cy="1663105"/>
          </a:xfrm>
          <a:prstGeom prst="arc">
            <a:avLst>
              <a:gd name="adj1" fmla="val 16200000"/>
              <a:gd name="adj2" fmla="val 4002257"/>
            </a:avLst>
          </a:prstGeom>
          <a:ln w="20320">
            <a:solidFill>
              <a:schemeClr val="bg1"/>
            </a:solidFill>
            <a:prstDash val="solid"/>
            <a:headEnd type="arrow" w="lg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Arial" charset="0"/>
            </a:endParaRP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59F1FDC3-B44F-60C5-6444-51DCF654B82F}"/>
              </a:ext>
            </a:extLst>
          </p:cNvPr>
          <p:cNvSpPr txBox="1">
            <a:spLocks/>
          </p:cNvSpPr>
          <p:nvPr/>
        </p:nvSpPr>
        <p:spPr>
          <a:xfrm>
            <a:off x="530742" y="1137222"/>
            <a:ext cx="11362310" cy="71608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US"/>
              <a:t>Leveraged Buyout</a:t>
            </a: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0F278CEF-3029-3BB7-A9DF-17D6C5DB1A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0913736"/>
              </p:ext>
            </p:extLst>
          </p:nvPr>
        </p:nvGraphicFramePr>
        <p:xfrm>
          <a:off x="582727" y="1886435"/>
          <a:ext cx="3417941" cy="2771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9" name="Group 38">
            <a:extLst>
              <a:ext uri="{FF2B5EF4-FFF2-40B4-BE49-F238E27FC236}">
                <a16:creationId xmlns:a16="http://schemas.microsoft.com/office/drawing/2014/main" id="{1EBD9B78-C678-E1D7-E016-3183108FD77D}"/>
              </a:ext>
            </a:extLst>
          </p:cNvPr>
          <p:cNvGrpSpPr/>
          <p:nvPr/>
        </p:nvGrpSpPr>
        <p:grpSpPr>
          <a:xfrm>
            <a:off x="4334618" y="670085"/>
            <a:ext cx="5288565" cy="2207698"/>
            <a:chOff x="6582230" y="3074233"/>
            <a:chExt cx="5288565" cy="2207698"/>
          </a:xfrm>
        </p:grpSpPr>
        <p:graphicFrame>
          <p:nvGraphicFramePr>
            <p:cNvPr id="7" name="Chart 6">
              <a:extLst>
                <a:ext uri="{FF2B5EF4-FFF2-40B4-BE49-F238E27FC236}">
                  <a16:creationId xmlns:a16="http://schemas.microsoft.com/office/drawing/2014/main" id="{58DD03C9-49D1-EBBA-F12B-4998BE6B893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058455153"/>
                </p:ext>
              </p:extLst>
            </p:nvPr>
          </p:nvGraphicFramePr>
          <p:xfrm>
            <a:off x="6582230" y="3074233"/>
            <a:ext cx="5288565" cy="220769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BD9D522-DC81-BDEE-DE74-12BE2B39DB1E}"/>
                </a:ext>
              </a:extLst>
            </p:cNvPr>
            <p:cNvSpPr txBox="1"/>
            <p:nvPr/>
          </p:nvSpPr>
          <p:spPr>
            <a:xfrm rot="16200000">
              <a:off x="6295069" y="4141690"/>
              <a:ext cx="83593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/>
                <a:t>Millions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8B31461-4458-79DC-98DA-31F3BF979AD9}"/>
                </a:ext>
              </a:extLst>
            </p:cNvPr>
            <p:cNvSpPr txBox="1"/>
            <p:nvPr/>
          </p:nvSpPr>
          <p:spPr>
            <a:xfrm>
              <a:off x="8353306" y="3572904"/>
              <a:ext cx="23604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>
                  <a:solidFill>
                    <a:schemeClr val="tx2"/>
                  </a:solidFill>
                </a:rPr>
                <a:t>Debt Paydown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FB23CF90-5C10-20C7-84AC-9DB35A5DA30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517" y="6242593"/>
            <a:ext cx="1490133" cy="745067"/>
          </a:xfrm>
          <a:prstGeom prst="rect">
            <a:avLst/>
          </a:prstGeom>
        </p:spPr>
      </p:pic>
      <p:graphicFrame>
        <p:nvGraphicFramePr>
          <p:cNvPr id="53" name="Table 52">
            <a:extLst>
              <a:ext uri="{FF2B5EF4-FFF2-40B4-BE49-F238E27FC236}">
                <a16:creationId xmlns:a16="http://schemas.microsoft.com/office/drawing/2014/main" id="{29A95C20-9684-64B2-2CC3-80D2352610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1676231"/>
              </p:ext>
            </p:extLst>
          </p:nvPr>
        </p:nvGraphicFramePr>
        <p:xfrm>
          <a:off x="9556886" y="1822197"/>
          <a:ext cx="2090488" cy="308724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045244">
                  <a:extLst>
                    <a:ext uri="{9D8B030D-6E8A-4147-A177-3AD203B41FA5}">
                      <a16:colId xmlns:a16="http://schemas.microsoft.com/office/drawing/2014/main" val="2755793382"/>
                    </a:ext>
                  </a:extLst>
                </a:gridCol>
                <a:gridCol w="1045244">
                  <a:extLst>
                    <a:ext uri="{9D8B030D-6E8A-4147-A177-3AD203B41FA5}">
                      <a16:colId xmlns:a16="http://schemas.microsoft.com/office/drawing/2014/main" val="3794747766"/>
                    </a:ext>
                  </a:extLst>
                </a:gridCol>
              </a:tblGrid>
              <a:tr h="529759">
                <a:tc>
                  <a:txBody>
                    <a:bodyPr/>
                    <a:lstStyle/>
                    <a:p>
                      <a:pPr algn="l"/>
                      <a:r>
                        <a:rPr lang="en-US" sz="1200" b="1"/>
                        <a:t>Total Debt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$944.23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4840174"/>
                  </a:ext>
                </a:extLst>
              </a:tr>
              <a:tr h="675910">
                <a:tc>
                  <a:txBody>
                    <a:bodyPr/>
                    <a:lstStyle/>
                    <a:p>
                      <a:pPr algn="l"/>
                      <a:r>
                        <a:rPr lang="en-US" sz="1200" b="1"/>
                        <a:t>Net Debt/’26 EBITDA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/>
                        <a:t>5.10x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0759635"/>
                  </a:ext>
                </a:extLst>
              </a:tr>
              <a:tr h="675910">
                <a:tc>
                  <a:txBody>
                    <a:bodyPr/>
                    <a:lstStyle/>
                    <a:p>
                      <a:pPr algn="l"/>
                      <a:r>
                        <a:rPr lang="en-US" sz="1200" b="1"/>
                        <a:t>Implied Rating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B / B2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8376506"/>
                  </a:ext>
                </a:extLst>
              </a:tr>
              <a:tr h="529759">
                <a:tc>
                  <a:txBody>
                    <a:bodyPr/>
                    <a:lstStyle/>
                    <a:p>
                      <a:pPr algn="l"/>
                      <a:r>
                        <a:rPr lang="en-US" sz="1200" b="1"/>
                        <a:t>SOFR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3.65%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2292567"/>
                  </a:ext>
                </a:extLst>
              </a:tr>
              <a:tr h="675910">
                <a:tc>
                  <a:txBody>
                    <a:bodyPr/>
                    <a:lstStyle/>
                    <a:p>
                      <a:pPr algn="l"/>
                      <a:r>
                        <a:rPr lang="en-US" sz="1200" b="1"/>
                        <a:t>Spread (B Rating)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4.75%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5999228"/>
                  </a:ext>
                </a:extLst>
              </a:tr>
            </a:tbl>
          </a:graphicData>
        </a:graphic>
      </p:graphicFrame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6B063B79-212E-0AEC-19D6-AB6F376D64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6481116"/>
              </p:ext>
            </p:extLst>
          </p:nvPr>
        </p:nvGraphicFramePr>
        <p:xfrm>
          <a:off x="858573" y="4727113"/>
          <a:ext cx="10644124" cy="19242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54" name="TextBox 53">
            <a:extLst>
              <a:ext uri="{FF2B5EF4-FFF2-40B4-BE49-F238E27FC236}">
                <a16:creationId xmlns:a16="http://schemas.microsoft.com/office/drawing/2014/main" id="{7C6179C0-6BEB-5D6C-3D14-91C9C767CDC9}"/>
              </a:ext>
            </a:extLst>
          </p:cNvPr>
          <p:cNvSpPr txBox="1"/>
          <p:nvPr/>
        </p:nvSpPr>
        <p:spPr>
          <a:xfrm>
            <a:off x="9556886" y="1127603"/>
            <a:ext cx="18373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Public to Private Acquisition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111A1F-0F70-74B8-F4D4-FF84AB720FB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059274" y="2604802"/>
            <a:ext cx="3439005" cy="11431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93B7B9B-961F-DE7A-D5C7-3F4963AEFD3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141505" y="3764118"/>
            <a:ext cx="3324689" cy="11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76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682484B-B370-0404-08C5-4579FAFF7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910" y="996493"/>
            <a:ext cx="10515600" cy="716084"/>
          </a:xfrm>
        </p:spPr>
        <p:txBody>
          <a:bodyPr/>
          <a:lstStyle/>
          <a:p>
            <a:r>
              <a:rPr lang="en-US"/>
              <a:t>Exit Outlook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C6C4EA6E-A3C2-A5DC-7C58-F7B117CDCE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146899"/>
              </p:ext>
            </p:extLst>
          </p:nvPr>
        </p:nvGraphicFramePr>
        <p:xfrm>
          <a:off x="5421290" y="1887146"/>
          <a:ext cx="6225585" cy="25288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5195">
                  <a:extLst>
                    <a:ext uri="{9D8B030D-6E8A-4147-A177-3AD203B41FA5}">
                      <a16:colId xmlns:a16="http://schemas.microsoft.com/office/drawing/2014/main" val="4016767357"/>
                    </a:ext>
                  </a:extLst>
                </a:gridCol>
                <a:gridCol w="2075195">
                  <a:extLst>
                    <a:ext uri="{9D8B030D-6E8A-4147-A177-3AD203B41FA5}">
                      <a16:colId xmlns:a16="http://schemas.microsoft.com/office/drawing/2014/main" val="562837666"/>
                    </a:ext>
                  </a:extLst>
                </a:gridCol>
                <a:gridCol w="2075195">
                  <a:extLst>
                    <a:ext uri="{9D8B030D-6E8A-4147-A177-3AD203B41FA5}">
                      <a16:colId xmlns:a16="http://schemas.microsoft.com/office/drawing/2014/main" val="1141148454"/>
                    </a:ext>
                  </a:extLst>
                </a:gridCol>
              </a:tblGrid>
              <a:tr h="211544">
                <a:tc>
                  <a:txBody>
                    <a:bodyPr/>
                    <a:lstStyle/>
                    <a:p>
                      <a:r>
                        <a:rPr lang="en-US" b="1"/>
                        <a:t>Buyer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Why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Buyer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965976"/>
                  </a:ext>
                </a:extLst>
              </a:tr>
              <a:tr h="1004834">
                <a:tc>
                  <a:txBody>
                    <a:bodyPr/>
                    <a:lstStyle/>
                    <a:p>
                      <a:r>
                        <a:rPr lang="en-US" sz="1400" b="0"/>
                        <a:t>Big Tech / 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Needs the "unstructured data" pipeline to fuel their medical LLMs and AI diagnostic tools.</a:t>
                      </a:r>
                      <a:endParaRPr lang="en-US" sz="14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3705365"/>
                  </a:ext>
                </a:extLst>
              </a:tr>
              <a:tr h="1004834">
                <a:tc>
                  <a:txBody>
                    <a:bodyPr/>
                    <a:lstStyle/>
                    <a:p>
                      <a:r>
                        <a:rPr lang="en-US" sz="1400" b="0"/>
                        <a:t>Healthcare ERPs (Enterprise Resource Planning)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Wants to own the "Intelligence" layer that connects disparate hospital systems.</a:t>
                      </a:r>
                      <a:endParaRPr lang="en-US" sz="14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8868034"/>
                  </a:ext>
                </a:extLst>
              </a:tr>
            </a:tbl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214412E4-5BB9-58A5-BBBE-6B1982485E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3258" y="2700643"/>
            <a:ext cx="511014" cy="511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File:Google Health logo.svg - Wikimedia Commons">
            <a:extLst>
              <a:ext uri="{FF2B5EF4-FFF2-40B4-BE49-F238E27FC236}">
                <a16:creationId xmlns:a16="http://schemas.microsoft.com/office/drawing/2014/main" id="{5A03CFE6-FC9D-1C7A-4C36-CE696F3BC4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55649" y="2326617"/>
            <a:ext cx="1722494" cy="290237"/>
          </a:xfrm>
          <a:prstGeom prst="rect">
            <a:avLst/>
          </a:prstGeom>
        </p:spPr>
      </p:pic>
      <p:pic>
        <p:nvPicPr>
          <p:cNvPr id="1028" name="Picture 4" descr="Amazon Web Services - Wikipedia">
            <a:extLst>
              <a:ext uri="{FF2B5EF4-FFF2-40B4-BE49-F238E27FC236}">
                <a16:creationId xmlns:a16="http://schemas.microsoft.com/office/drawing/2014/main" id="{4A8E403B-F6E2-AEFE-DEA0-7D000619BE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0255" y="2851807"/>
            <a:ext cx="729660" cy="437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Oracle Corporation">
            <a:extLst>
              <a:ext uri="{FF2B5EF4-FFF2-40B4-BE49-F238E27FC236}">
                <a16:creationId xmlns:a16="http://schemas.microsoft.com/office/drawing/2014/main" id="{BD2F5B55-0F79-F337-3036-3AA6029D07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909798" y="3943998"/>
            <a:ext cx="1805575" cy="464640"/>
          </a:xfrm>
          <a:prstGeom prst="rect">
            <a:avLst/>
          </a:prstGeom>
        </p:spPr>
      </p:pic>
      <p:pic>
        <p:nvPicPr>
          <p:cNvPr id="1030" name="Picture 6" descr="Built for Better Health - UnitedHealth Group">
            <a:extLst>
              <a:ext uri="{FF2B5EF4-FFF2-40B4-BE49-F238E27FC236}">
                <a16:creationId xmlns:a16="http://schemas.microsoft.com/office/drawing/2014/main" id="{98FFBE53-3A7D-95BC-6FAC-B77CBA26D0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9033" y="3449106"/>
            <a:ext cx="1346546" cy="423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D0026CFD-7C37-CD8E-5AF1-C291AC5819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1366364"/>
              </p:ext>
            </p:extLst>
          </p:nvPr>
        </p:nvGraphicFramePr>
        <p:xfrm>
          <a:off x="3623353" y="1795584"/>
          <a:ext cx="1691861" cy="21484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pSp>
        <p:nvGrpSpPr>
          <p:cNvPr id="30" name="Group 29">
            <a:extLst>
              <a:ext uri="{FF2B5EF4-FFF2-40B4-BE49-F238E27FC236}">
                <a16:creationId xmlns:a16="http://schemas.microsoft.com/office/drawing/2014/main" id="{9B597A9C-DAA0-7B61-AB3B-992EF7A4FBAD}"/>
              </a:ext>
            </a:extLst>
          </p:cNvPr>
          <p:cNvGrpSpPr/>
          <p:nvPr/>
        </p:nvGrpSpPr>
        <p:grpSpPr>
          <a:xfrm>
            <a:off x="8731191" y="4756573"/>
            <a:ext cx="2444584" cy="646331"/>
            <a:chOff x="8003629" y="1948555"/>
            <a:chExt cx="2444584" cy="646331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72B8F49-F53D-EBCC-FB94-413FC4318D6E}"/>
                </a:ext>
              </a:extLst>
            </p:cNvPr>
            <p:cNvSpPr/>
            <p:nvPr/>
          </p:nvSpPr>
          <p:spPr>
            <a:xfrm>
              <a:off x="8003629" y="1948555"/>
              <a:ext cx="2444584" cy="646331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b="1"/>
                <a:t>Investor Returns</a:t>
              </a:r>
            </a:p>
          </p:txBody>
        </p:sp>
        <p:sp>
          <p:nvSpPr>
            <p:cNvPr id="25" name="Graphic 21" descr="Bank with solid fill">
              <a:extLst>
                <a:ext uri="{FF2B5EF4-FFF2-40B4-BE49-F238E27FC236}">
                  <a16:creationId xmlns:a16="http://schemas.microsoft.com/office/drawing/2014/main" id="{B1EC5EEB-3C36-53D3-F431-4BD4C06A2EEB}"/>
                </a:ext>
              </a:extLst>
            </p:cNvPr>
            <p:cNvSpPr/>
            <p:nvPr/>
          </p:nvSpPr>
          <p:spPr>
            <a:xfrm>
              <a:off x="8128141" y="2087054"/>
              <a:ext cx="349765" cy="369332"/>
            </a:xfrm>
            <a:custGeom>
              <a:avLst/>
              <a:gdLst>
                <a:gd name="csX0" fmla="*/ 310557 w 342062"/>
                <a:gd name="csY0" fmla="*/ 300038 h 342900"/>
                <a:gd name="csX1" fmla="*/ 310557 w 342062"/>
                <a:gd name="csY1" fmla="*/ 290513 h 342900"/>
                <a:gd name="csX2" fmla="*/ 292554 w 342062"/>
                <a:gd name="csY2" fmla="*/ 290513 h 342900"/>
                <a:gd name="csX3" fmla="*/ 292554 w 342062"/>
                <a:gd name="csY3" fmla="*/ 128588 h 342900"/>
                <a:gd name="csX4" fmla="*/ 310557 w 342062"/>
                <a:gd name="csY4" fmla="*/ 128588 h 342900"/>
                <a:gd name="csX5" fmla="*/ 310557 w 342062"/>
                <a:gd name="csY5" fmla="*/ 119063 h 342900"/>
                <a:gd name="csX6" fmla="*/ 324059 w 342062"/>
                <a:gd name="csY6" fmla="*/ 119063 h 342900"/>
                <a:gd name="csX7" fmla="*/ 324059 w 342062"/>
                <a:gd name="csY7" fmla="*/ 90488 h 342900"/>
                <a:gd name="csX8" fmla="*/ 310557 w 342062"/>
                <a:gd name="csY8" fmla="*/ 90488 h 342900"/>
                <a:gd name="csX9" fmla="*/ 171031 w 342062"/>
                <a:gd name="csY9" fmla="*/ 0 h 342900"/>
                <a:gd name="csX10" fmla="*/ 31506 w 342062"/>
                <a:gd name="csY10" fmla="*/ 90488 h 342900"/>
                <a:gd name="csX11" fmla="*/ 18003 w 342062"/>
                <a:gd name="csY11" fmla="*/ 90488 h 342900"/>
                <a:gd name="csX12" fmla="*/ 18003 w 342062"/>
                <a:gd name="csY12" fmla="*/ 119063 h 342900"/>
                <a:gd name="csX13" fmla="*/ 31506 w 342062"/>
                <a:gd name="csY13" fmla="*/ 119063 h 342900"/>
                <a:gd name="csX14" fmla="*/ 31506 w 342062"/>
                <a:gd name="csY14" fmla="*/ 128588 h 342900"/>
                <a:gd name="csX15" fmla="*/ 49509 w 342062"/>
                <a:gd name="csY15" fmla="*/ 128588 h 342900"/>
                <a:gd name="csX16" fmla="*/ 49509 w 342062"/>
                <a:gd name="csY16" fmla="*/ 290513 h 342900"/>
                <a:gd name="csX17" fmla="*/ 31506 w 342062"/>
                <a:gd name="csY17" fmla="*/ 290513 h 342900"/>
                <a:gd name="csX18" fmla="*/ 31506 w 342062"/>
                <a:gd name="csY18" fmla="*/ 300038 h 342900"/>
                <a:gd name="csX19" fmla="*/ 0 w 342062"/>
                <a:gd name="csY19" fmla="*/ 323850 h 342900"/>
                <a:gd name="csX20" fmla="*/ 0 w 342062"/>
                <a:gd name="csY20" fmla="*/ 342900 h 342900"/>
                <a:gd name="csX21" fmla="*/ 171031 w 342062"/>
                <a:gd name="csY21" fmla="*/ 342900 h 342900"/>
                <a:gd name="csX22" fmla="*/ 342063 w 342062"/>
                <a:gd name="csY22" fmla="*/ 342900 h 342900"/>
                <a:gd name="csX23" fmla="*/ 342063 w 342062"/>
                <a:gd name="csY23" fmla="*/ 323850 h 342900"/>
                <a:gd name="csX24" fmla="*/ 310557 w 342062"/>
                <a:gd name="csY24" fmla="*/ 300038 h 342900"/>
                <a:gd name="csX25" fmla="*/ 103519 w 342062"/>
                <a:gd name="csY25" fmla="*/ 290513 h 342900"/>
                <a:gd name="csX26" fmla="*/ 76514 w 342062"/>
                <a:gd name="csY26" fmla="*/ 290513 h 342900"/>
                <a:gd name="csX27" fmla="*/ 76514 w 342062"/>
                <a:gd name="csY27" fmla="*/ 128588 h 342900"/>
                <a:gd name="csX28" fmla="*/ 103519 w 342062"/>
                <a:gd name="csY28" fmla="*/ 128588 h 342900"/>
                <a:gd name="csX29" fmla="*/ 103519 w 342062"/>
                <a:gd name="csY29" fmla="*/ 290513 h 342900"/>
                <a:gd name="csX30" fmla="*/ 157529 w 342062"/>
                <a:gd name="csY30" fmla="*/ 290513 h 342900"/>
                <a:gd name="csX31" fmla="*/ 130524 w 342062"/>
                <a:gd name="csY31" fmla="*/ 290513 h 342900"/>
                <a:gd name="csX32" fmla="*/ 130524 w 342062"/>
                <a:gd name="csY32" fmla="*/ 128588 h 342900"/>
                <a:gd name="csX33" fmla="*/ 157529 w 342062"/>
                <a:gd name="csY33" fmla="*/ 128588 h 342900"/>
                <a:gd name="csX34" fmla="*/ 157529 w 342062"/>
                <a:gd name="csY34" fmla="*/ 290513 h 342900"/>
                <a:gd name="csX35" fmla="*/ 166530 w 342062"/>
                <a:gd name="csY35" fmla="*/ 80963 h 342900"/>
                <a:gd name="csX36" fmla="*/ 148527 w 342062"/>
                <a:gd name="csY36" fmla="*/ 61913 h 342900"/>
                <a:gd name="csX37" fmla="*/ 166530 w 342062"/>
                <a:gd name="csY37" fmla="*/ 42863 h 342900"/>
                <a:gd name="csX38" fmla="*/ 184534 w 342062"/>
                <a:gd name="csY38" fmla="*/ 61913 h 342900"/>
                <a:gd name="csX39" fmla="*/ 166530 w 342062"/>
                <a:gd name="csY39" fmla="*/ 80963 h 342900"/>
                <a:gd name="csX40" fmla="*/ 211539 w 342062"/>
                <a:gd name="csY40" fmla="*/ 290513 h 342900"/>
                <a:gd name="csX41" fmla="*/ 184534 w 342062"/>
                <a:gd name="csY41" fmla="*/ 290513 h 342900"/>
                <a:gd name="csX42" fmla="*/ 184534 w 342062"/>
                <a:gd name="csY42" fmla="*/ 128588 h 342900"/>
                <a:gd name="csX43" fmla="*/ 211539 w 342062"/>
                <a:gd name="csY43" fmla="*/ 128588 h 342900"/>
                <a:gd name="csX44" fmla="*/ 211539 w 342062"/>
                <a:gd name="csY44" fmla="*/ 290513 h 342900"/>
                <a:gd name="csX45" fmla="*/ 265549 w 342062"/>
                <a:gd name="csY45" fmla="*/ 290513 h 342900"/>
                <a:gd name="csX46" fmla="*/ 238544 w 342062"/>
                <a:gd name="csY46" fmla="*/ 290513 h 342900"/>
                <a:gd name="csX47" fmla="*/ 238544 w 342062"/>
                <a:gd name="csY47" fmla="*/ 128588 h 342900"/>
                <a:gd name="csX48" fmla="*/ 265549 w 342062"/>
                <a:gd name="csY48" fmla="*/ 128588 h 342900"/>
                <a:gd name="csX49" fmla="*/ 265549 w 342062"/>
                <a:gd name="csY49" fmla="*/ 290513 h 34290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</a:cxnLst>
              <a:rect l="l" t="t" r="r" b="b"/>
              <a:pathLst>
                <a:path w="342062" h="342900">
                  <a:moveTo>
                    <a:pt x="310557" y="300038"/>
                  </a:moveTo>
                  <a:lnTo>
                    <a:pt x="310557" y="290513"/>
                  </a:lnTo>
                  <a:lnTo>
                    <a:pt x="292554" y="290513"/>
                  </a:lnTo>
                  <a:lnTo>
                    <a:pt x="292554" y="128588"/>
                  </a:lnTo>
                  <a:lnTo>
                    <a:pt x="310557" y="128588"/>
                  </a:lnTo>
                  <a:lnTo>
                    <a:pt x="310557" y="119063"/>
                  </a:lnTo>
                  <a:lnTo>
                    <a:pt x="324059" y="119063"/>
                  </a:lnTo>
                  <a:lnTo>
                    <a:pt x="324059" y="90488"/>
                  </a:lnTo>
                  <a:lnTo>
                    <a:pt x="310557" y="90488"/>
                  </a:lnTo>
                  <a:lnTo>
                    <a:pt x="171031" y="0"/>
                  </a:lnTo>
                  <a:lnTo>
                    <a:pt x="31506" y="90488"/>
                  </a:lnTo>
                  <a:lnTo>
                    <a:pt x="18003" y="90488"/>
                  </a:lnTo>
                  <a:lnTo>
                    <a:pt x="18003" y="119063"/>
                  </a:lnTo>
                  <a:lnTo>
                    <a:pt x="31506" y="119063"/>
                  </a:lnTo>
                  <a:lnTo>
                    <a:pt x="31506" y="128588"/>
                  </a:lnTo>
                  <a:lnTo>
                    <a:pt x="49509" y="128588"/>
                  </a:lnTo>
                  <a:lnTo>
                    <a:pt x="49509" y="290513"/>
                  </a:lnTo>
                  <a:lnTo>
                    <a:pt x="31506" y="290513"/>
                  </a:lnTo>
                  <a:lnTo>
                    <a:pt x="31506" y="300038"/>
                  </a:lnTo>
                  <a:lnTo>
                    <a:pt x="0" y="323850"/>
                  </a:lnTo>
                  <a:lnTo>
                    <a:pt x="0" y="342900"/>
                  </a:lnTo>
                  <a:lnTo>
                    <a:pt x="171031" y="342900"/>
                  </a:lnTo>
                  <a:lnTo>
                    <a:pt x="342063" y="342900"/>
                  </a:lnTo>
                  <a:lnTo>
                    <a:pt x="342063" y="323850"/>
                  </a:lnTo>
                  <a:lnTo>
                    <a:pt x="310557" y="300038"/>
                  </a:lnTo>
                  <a:close/>
                  <a:moveTo>
                    <a:pt x="103519" y="290513"/>
                  </a:moveTo>
                  <a:lnTo>
                    <a:pt x="76514" y="290513"/>
                  </a:lnTo>
                  <a:lnTo>
                    <a:pt x="76514" y="128588"/>
                  </a:lnTo>
                  <a:lnTo>
                    <a:pt x="103519" y="128588"/>
                  </a:lnTo>
                  <a:lnTo>
                    <a:pt x="103519" y="290513"/>
                  </a:lnTo>
                  <a:close/>
                  <a:moveTo>
                    <a:pt x="157529" y="290513"/>
                  </a:moveTo>
                  <a:lnTo>
                    <a:pt x="130524" y="290513"/>
                  </a:lnTo>
                  <a:lnTo>
                    <a:pt x="130524" y="128588"/>
                  </a:lnTo>
                  <a:lnTo>
                    <a:pt x="157529" y="128588"/>
                  </a:lnTo>
                  <a:lnTo>
                    <a:pt x="157529" y="290513"/>
                  </a:lnTo>
                  <a:close/>
                  <a:moveTo>
                    <a:pt x="166530" y="80963"/>
                  </a:moveTo>
                  <a:cubicBezTo>
                    <a:pt x="156629" y="80963"/>
                    <a:pt x="148527" y="72390"/>
                    <a:pt x="148527" y="61913"/>
                  </a:cubicBezTo>
                  <a:cubicBezTo>
                    <a:pt x="148527" y="51435"/>
                    <a:pt x="156629" y="42863"/>
                    <a:pt x="166530" y="42863"/>
                  </a:cubicBezTo>
                  <a:cubicBezTo>
                    <a:pt x="176432" y="42863"/>
                    <a:pt x="184534" y="51435"/>
                    <a:pt x="184534" y="61913"/>
                  </a:cubicBezTo>
                  <a:cubicBezTo>
                    <a:pt x="184534" y="72390"/>
                    <a:pt x="176432" y="80963"/>
                    <a:pt x="166530" y="80963"/>
                  </a:cubicBezTo>
                  <a:close/>
                  <a:moveTo>
                    <a:pt x="211539" y="290513"/>
                  </a:moveTo>
                  <a:lnTo>
                    <a:pt x="184534" y="290513"/>
                  </a:lnTo>
                  <a:lnTo>
                    <a:pt x="184534" y="128588"/>
                  </a:lnTo>
                  <a:lnTo>
                    <a:pt x="211539" y="128588"/>
                  </a:lnTo>
                  <a:lnTo>
                    <a:pt x="211539" y="290513"/>
                  </a:lnTo>
                  <a:close/>
                  <a:moveTo>
                    <a:pt x="265549" y="290513"/>
                  </a:moveTo>
                  <a:lnTo>
                    <a:pt x="238544" y="290513"/>
                  </a:lnTo>
                  <a:lnTo>
                    <a:pt x="238544" y="128588"/>
                  </a:lnTo>
                  <a:lnTo>
                    <a:pt x="265549" y="128588"/>
                  </a:lnTo>
                  <a:lnTo>
                    <a:pt x="265549" y="290513"/>
                  </a:lnTo>
                  <a:close/>
                </a:path>
              </a:pathLst>
            </a:custGeom>
            <a:solidFill>
              <a:schemeClr val="bg1"/>
            </a:solidFill>
            <a:ln w="4465" cap="flat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1382A429-8E48-8365-B3FD-B4043D7495A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517" y="6242593"/>
            <a:ext cx="1490133" cy="745067"/>
          </a:xfrm>
          <a:prstGeom prst="rect">
            <a:avLst/>
          </a:prstGeom>
        </p:spPr>
      </p:pic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E3D94C60-AF06-A059-CF1E-DE7B52ED3D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1087427"/>
              </p:ext>
            </p:extLst>
          </p:nvPr>
        </p:nvGraphicFramePr>
        <p:xfrm>
          <a:off x="221506" y="1903649"/>
          <a:ext cx="3431164" cy="14264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EECE10CF-9C0B-94E9-A024-45B8695A89CC}"/>
              </a:ext>
            </a:extLst>
          </p:cNvPr>
          <p:cNvSpPr/>
          <p:nvPr/>
        </p:nvSpPr>
        <p:spPr>
          <a:xfrm>
            <a:off x="1176421" y="3380843"/>
            <a:ext cx="2026591" cy="356093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 b="1"/>
              <a:t>$1.1B Exit / $637M Entry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E03C956-0C8A-6A39-E8AA-D33AAB14EBE5}"/>
              </a:ext>
            </a:extLst>
          </p:cNvPr>
          <p:cNvSpPr/>
          <p:nvPr/>
        </p:nvSpPr>
        <p:spPr>
          <a:xfrm>
            <a:off x="8135580" y="5492069"/>
            <a:ext cx="1624160" cy="64633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33.81% IRR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23CA3CE-35BE-6571-761C-EC62B707135A}"/>
              </a:ext>
            </a:extLst>
          </p:cNvPr>
          <p:cNvSpPr/>
          <p:nvPr/>
        </p:nvSpPr>
        <p:spPr>
          <a:xfrm>
            <a:off x="10091213" y="5497421"/>
            <a:ext cx="1624160" cy="64633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/>
              <a:t>4.3x MOIC</a:t>
            </a:r>
          </a:p>
        </p:txBody>
      </p:sp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4CD7D70C-5C19-BF7E-2E51-E0CFE52745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9315031"/>
              </p:ext>
            </p:extLst>
          </p:nvPr>
        </p:nvGraphicFramePr>
        <p:xfrm>
          <a:off x="408810" y="4206777"/>
          <a:ext cx="5955045" cy="2252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0"/>
          </a:graphicData>
        </a:graphic>
      </p:graphicFrame>
      <p:graphicFrame>
        <p:nvGraphicFramePr>
          <p:cNvPr id="34" name="Diagram 33">
            <a:extLst>
              <a:ext uri="{FF2B5EF4-FFF2-40B4-BE49-F238E27FC236}">
                <a16:creationId xmlns:a16="http://schemas.microsoft.com/office/drawing/2014/main" id="{45F02D0F-7CEF-74BC-62A7-EE7CF57FB5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6538368"/>
              </p:ext>
            </p:extLst>
          </p:nvPr>
        </p:nvGraphicFramePr>
        <p:xfrm>
          <a:off x="2529472" y="4790367"/>
          <a:ext cx="9507011" cy="1493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1" r:lo="rId22" r:qs="rId23" r:cs="rId24"/>
          </a:graphicData>
        </a:graphic>
      </p:graphicFrame>
    </p:spTree>
    <p:extLst>
      <p:ext uri="{BB962C8B-B14F-4D97-AF65-F5344CB8AC3E}">
        <p14:creationId xmlns:p14="http://schemas.microsoft.com/office/powerpoint/2010/main" val="285364242"/>
      </p:ext>
    </p:extLst>
  </p:cSld>
  <p:clrMapOvr>
    <a:masterClrMapping/>
  </p:clrMapOvr>
</p:sld>
</file>

<file path=ppt/theme/theme1.xml><?xml version="1.0" encoding="utf-8"?>
<a:theme xmlns:a="http://schemas.openxmlformats.org/drawingml/2006/main" name="UB Powerpoint Template">
  <a:themeElements>
    <a:clrScheme name="UB Color Palette">
      <a:dk1>
        <a:srgbClr val="666666"/>
      </a:dk1>
      <a:lt1>
        <a:srgbClr val="FFFFFF"/>
      </a:lt1>
      <a:dk2>
        <a:srgbClr val="005BBB"/>
      </a:dk2>
      <a:lt2>
        <a:srgbClr val="FFFFFF"/>
      </a:lt2>
      <a:accent1>
        <a:srgbClr val="005BBB"/>
      </a:accent1>
      <a:accent2>
        <a:srgbClr val="41B6E6"/>
      </a:accent2>
      <a:accent3>
        <a:srgbClr val="E56D54"/>
      </a:accent3>
      <a:accent4>
        <a:srgbClr val="666666"/>
      </a:accent4>
      <a:accent5>
        <a:srgbClr val="007681"/>
      </a:accent5>
      <a:accent6>
        <a:srgbClr val="003E51"/>
      </a:accent6>
      <a:hlink>
        <a:srgbClr val="186BB7"/>
      </a:hlink>
      <a:folHlink>
        <a:srgbClr val="D86A4E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_Template_WIDE" id="{320877F5-9057-5044-9670-55C377C33490}" vid="{043CC7DF-15AC-0F49-A0D1-304573C219B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26</Slides>
  <Notes>13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UB Powerpoint Template</vt:lpstr>
      <vt:lpstr>St. John’s private equity competition</vt:lpstr>
      <vt:lpstr>PowerPoint Presentation</vt:lpstr>
      <vt:lpstr>PowerPoint Presentation</vt:lpstr>
      <vt:lpstr>PowerPoint Presentation</vt:lpstr>
      <vt:lpstr>PowerPoint Presentation</vt:lpstr>
      <vt:lpstr>Market Analysis, Strategic Positioning</vt:lpstr>
      <vt:lpstr>PowerPoint Presentation</vt:lpstr>
      <vt:lpstr>PowerPoint Presentation</vt:lpstr>
      <vt:lpstr>Exit Outlook</vt:lpstr>
      <vt:lpstr>St. John’s private equity competition</vt:lpstr>
      <vt:lpstr>St. John’s private equity competition</vt:lpstr>
      <vt:lpstr>PowerPoint Presentation</vt:lpstr>
      <vt:lpstr>“The Price of Freedom” – Investment Opportunity</vt:lpstr>
      <vt:lpstr>PowerPoint Presentation</vt:lpstr>
      <vt:lpstr>PowerPoint Presentation</vt:lpstr>
      <vt:lpstr>Buyout Transition &amp; Incentive Alignment Plan </vt:lpstr>
      <vt:lpstr>Internal Rate of Return (IRR) Sensitivity Analysis</vt:lpstr>
      <vt:lpstr>Debt Structure</vt:lpstr>
      <vt:lpstr>PowerPoint Presentation</vt:lpstr>
      <vt:lpstr>Precedent Transactions</vt:lpstr>
      <vt:lpstr>Customer Network</vt:lpstr>
      <vt:lpstr>From Utility to Intelligence</vt:lpstr>
      <vt:lpstr>St. John’s private equity competition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UB Powerpoint Template</dc:title>
  <dc:subject/>
  <dc:creator>Microsoft Office User</dc:creator>
  <cp:keywords/>
  <dc:description/>
  <cp:revision>4</cp:revision>
  <cp:lastPrinted>2015-10-19T19:01:41Z</cp:lastPrinted>
  <dcterms:created xsi:type="dcterms:W3CDTF">2016-06-28T14:05:07Z</dcterms:created>
  <dcterms:modified xsi:type="dcterms:W3CDTF">2026-09-07T16:40:04Z</dcterms:modified>
  <cp:category/>
</cp:coreProperties>
</file>